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92" r:id="rId2"/>
    <p:sldId id="293" r:id="rId3"/>
    <p:sldId id="294" r:id="rId4"/>
    <p:sldId id="295" r:id="rId5"/>
    <p:sldId id="296" r:id="rId6"/>
    <p:sldId id="271" r:id="rId7"/>
    <p:sldId id="302" r:id="rId8"/>
    <p:sldId id="303" r:id="rId9"/>
    <p:sldId id="304" r:id="rId10"/>
    <p:sldId id="299" r:id="rId11"/>
    <p:sldId id="300" r:id="rId12"/>
    <p:sldId id="305" r:id="rId13"/>
    <p:sldId id="306" r:id="rId14"/>
    <p:sldId id="28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2EB3CADE-6291-4A3C-ACF7-A01A8F90A2C3}">
          <p14:sldIdLst>
            <p14:sldId id="292"/>
          </p14:sldIdLst>
        </p14:section>
        <p14:section name="1. 현황, 문제제기" id="{E904FB43-A094-4743-BA9A-33059CF62EE2}">
          <p14:sldIdLst>
            <p14:sldId id="293"/>
            <p14:sldId id="294"/>
            <p14:sldId id="295"/>
            <p14:sldId id="296"/>
          </p14:sldIdLst>
        </p14:section>
        <p14:section name="본문" id="{8374BB07-2ECE-4DBF-B1E7-A74E03A86ED6}">
          <p14:sldIdLst>
            <p14:sldId id="271"/>
            <p14:sldId id="302"/>
            <p14:sldId id="303"/>
            <p14:sldId id="304"/>
            <p14:sldId id="299"/>
            <p14:sldId id="300"/>
            <p14:sldId id="305"/>
            <p14:sldId id="306"/>
          </p14:sldIdLst>
        </p14:section>
        <p14:section name="결론" id="{FEC17A6C-DC5B-4E24-B204-171A941056D2}">
          <p14:sldIdLst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FCD2D"/>
    <a:srgbClr val="922392"/>
    <a:srgbClr val="FF0808"/>
    <a:srgbClr val="0F0FFF"/>
    <a:srgbClr val="009999"/>
    <a:srgbClr val="1C7F1A"/>
    <a:srgbClr val="E5824E"/>
    <a:srgbClr val="0603D8"/>
    <a:srgbClr val="B1DB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88076" autoAdjust="0"/>
  </p:normalViewPr>
  <p:slideViewPr>
    <p:cSldViewPr snapToGrid="0">
      <p:cViewPr varScale="1">
        <p:scale>
          <a:sx n="89" d="100"/>
          <a:sy n="89" d="100"/>
        </p:scale>
        <p:origin x="88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855562-DCE9-447B-92C4-62EF94318A2D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51E8C-F2F0-49A7-B0F4-0301B1786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410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51E8C-F2F0-49A7-B0F4-0301B17862D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8856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51E8C-F2F0-49A7-B0F4-0301B17862D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856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이미지 출처 </a:t>
            </a:r>
            <a:r>
              <a:rPr lang="en-US" altLang="ko-KR" dirty="0"/>
              <a:t>: https://images.app.goo.gl/RaQU7PpD5q1bK8Vt7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51E8C-F2F0-49A7-B0F4-0301B17862D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908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이미지 출처 </a:t>
            </a:r>
            <a:r>
              <a:rPr lang="en-US" altLang="ko-KR" dirty="0"/>
              <a:t>: https://www.upr.org/post/resources-increasing-utahns-feeling-stress-anxiety-during-pandemic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51E8C-F2F0-49A7-B0F4-0301B17862D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3380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이미지 출처 </a:t>
            </a:r>
            <a:r>
              <a:rPr lang="en-US" altLang="ko-KR" dirty="0"/>
              <a:t>: http://health.chosun.com/site/data/html_dir/2020/08/24/2020082402742.html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51E8C-F2F0-49A7-B0F4-0301B17862D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9752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51E8C-F2F0-49A7-B0F4-0301B17862D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9277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51E8C-F2F0-49A7-B0F4-0301B17862D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885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/>
              <a:t>이미지 출처 </a:t>
            </a:r>
            <a:r>
              <a:rPr lang="en-US" altLang="ko-KR" sz="1200" dirty="0"/>
              <a:t>: https://images.app.goo.gl/ffEPwTcSSfpdEciJ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51E8C-F2F0-49A7-B0F4-0301B17862D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266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51E8C-F2F0-49A7-B0F4-0301B17862D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609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51E8C-F2F0-49A7-B0F4-0301B17862D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430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빨흑청노초보</a:t>
            </a:r>
            <a:r>
              <a:rPr lang="en-US" altLang="ko-KR" dirty="0"/>
              <a:t>(20-70)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51E8C-F2F0-49A7-B0F4-0301B17862D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517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719E38-07D1-4487-9C2D-4FEA4772BD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255F39A-7053-4EC0-A0A8-DCD174FEAB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B52CF1-05FB-41B3-9D7F-5D568CC2B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A1A78D-0D87-431A-96C0-54F436133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FD2947-55D5-4AC5-8110-89D9817FA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7536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A66824-6D82-4F7B-AF6A-F67482753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CD4EF8F-B543-4F39-BD21-6351BFCA1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9DBEB8-0DCC-4B10-9F58-33C5FAB4C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9EAAFD-B488-455D-B02A-B8FBB9B7D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C0AFFA-C009-4E1A-B445-D547AF016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7951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6430FA8-DEE5-4BE9-8A73-6FC13AD687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CE24DD-C9E9-451E-A0E4-D09CEA0F8F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428EE5-9314-4D51-BF2F-E4270C1D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B92F7B-EF73-433E-A6B5-CEF2F35EF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A45CEF-72D0-4D97-B49B-F7CB48726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915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674598-B20A-422F-8A04-6BFC2518E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F98CFB-52FC-4628-A2E5-BB188158F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3E495A-44B1-446D-8D3B-58278C8F9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2060F8-0B0A-4ED6-BA36-07C05F3B1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03DF56-6C40-4206-834A-81F9D3D91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6770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818E35-5626-472C-8F3C-C8958E954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97C79B-4781-487A-A459-BF9CA7DAF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C66280-5D32-4A81-B0B6-F0913874A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C7F550-26F4-4652-A00F-0F9B8CB34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154D86-2804-470D-9FF9-15A17B39F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246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4D4C3-363C-45CE-9CEE-AF952EC12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13D20E-D0B7-42DE-8632-007614C0E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DFAB58-C521-4D33-9DEF-257A8C77F2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AC7B8-EBA0-4044-AF0E-315C0EB64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A4551F-30DB-40B9-9AFA-FF5F70476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0031A6-0CE4-4A60-92FF-8C8151382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0504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1C0FC-C65D-4CE4-B7DE-50563ACF6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FFD3F9-18E6-4511-824B-4B77DFF80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88A9B3F-753D-4481-B2C3-3DBE5DAB8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CFAE711-3532-4691-B3E3-9A7CA43739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168C090-E095-48C4-A55C-6ECFF11511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D34F04E-ABF3-4AD5-847A-9BC017857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58B42E6-4071-41FD-AE46-6EB372569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FAAE84D-8F8F-4740-90D7-0E9BA0E4A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0929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46D8FB-B931-4F8B-B5C1-7E7283FBB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3A4E23B-A9F7-41FB-9E4E-7245B74BE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8A05AD4-16A5-40F5-A895-D71CC37EC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384CC9B-2A5F-47CC-B008-BCD9653CD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2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89C3464-5155-460F-83FF-DF08876CC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A23C118-87ED-40AE-8AC8-B6DB0D5D9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C4E28E-20C4-4763-B926-50EC8CD9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205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75300-7E57-428C-A731-F9ADD9712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66107B-6510-43CE-893B-44E575906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091038-442B-420B-B019-B73EBA8DE6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6E1DB7-3B91-4523-AF49-6D5BFD81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787CA2-9D53-4A7B-85D3-BDF147901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791F95-C367-442F-BAEF-885AA24A2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58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BAF6A8-F1D9-431D-A3C9-170BA0D7D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AFABA23-A96D-4689-B32C-4CB92D17B1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78EF34-C34F-49F7-A6D0-2E9EA24DA7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8A7AD3-D06A-4193-9FC1-1FA60585F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7C23A1-B014-435C-929A-E0E8B422C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0A8E5A-31AC-40DD-ADC3-AC6EA9B83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252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C2F16E-5EDF-487B-B9DD-1C2C95F0A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E1C476-0E43-431C-B222-04EEF0459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2725D1-1B5A-4287-A736-9504D8B23A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B5273-51E2-4406-AF8E-306B6CD5938A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E1A816-1CB2-4CFC-A84B-F879A0BFC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9D9D43-9B78-4B43-9915-6C963FE414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3575A-290B-485E-8CDB-B1BD73B2E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5922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7000">
              <a:srgbClr val="69B3B5"/>
            </a:gs>
            <a:gs pos="0">
              <a:srgbClr val="00BCB8"/>
            </a:gs>
            <a:gs pos="55000">
              <a:srgbClr val="008080"/>
            </a:gs>
            <a:gs pos="83000">
              <a:srgbClr val="009999"/>
            </a:gs>
            <a:gs pos="100000">
              <a:srgbClr val="33CCCC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FA6B55C2-E398-45DC-B106-363A4CDD274E}"/>
              </a:ext>
            </a:extLst>
          </p:cNvPr>
          <p:cNvSpPr/>
          <p:nvPr/>
        </p:nvSpPr>
        <p:spPr>
          <a:xfrm>
            <a:off x="-681728" y="5721834"/>
            <a:ext cx="2476637" cy="2476637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D2D22A0-D3FE-4419-AA0A-3A5973A8B513}"/>
              </a:ext>
            </a:extLst>
          </p:cNvPr>
          <p:cNvGrpSpPr/>
          <p:nvPr/>
        </p:nvGrpSpPr>
        <p:grpSpPr>
          <a:xfrm>
            <a:off x="-1113182" y="2057400"/>
            <a:ext cx="6400800" cy="6400800"/>
            <a:chOff x="-1113182" y="2057400"/>
            <a:chExt cx="6400800" cy="6400800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C4C07A45-FD76-49E2-9CFA-4DDFD135D6B1}"/>
                </a:ext>
              </a:extLst>
            </p:cNvPr>
            <p:cNvSpPr/>
            <p:nvPr/>
          </p:nvSpPr>
          <p:spPr>
            <a:xfrm>
              <a:off x="-1113182" y="2057400"/>
              <a:ext cx="6400800" cy="6400800"/>
            </a:xfrm>
            <a:prstGeom prst="ellipse">
              <a:avLst/>
            </a:prstGeom>
            <a:solidFill>
              <a:srgbClr val="33CCCC">
                <a:alpha val="31000"/>
              </a:srgbClr>
            </a:solidFill>
            <a:ln>
              <a:noFill/>
            </a:ln>
            <a:effectLst>
              <a:outerShdw blurRad="127000" sx="102000" sy="102000" algn="ctr" rotWithShape="0">
                <a:schemeClr val="tx1">
                  <a:lumMod val="65000"/>
                  <a:lumOff val="35000"/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E070653-1BE5-406B-B310-FB24845A43AF}"/>
                </a:ext>
              </a:extLst>
            </p:cNvPr>
            <p:cNvSpPr/>
            <p:nvPr/>
          </p:nvSpPr>
          <p:spPr>
            <a:xfrm>
              <a:off x="556591" y="2701199"/>
              <a:ext cx="808764" cy="808764"/>
            </a:xfrm>
            <a:prstGeom prst="ellipse">
              <a:avLst/>
            </a:prstGeom>
            <a:solidFill>
              <a:srgbClr val="33CCCC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23E29539-734A-4FE4-B8F8-3EC2C4C036A5}"/>
                </a:ext>
              </a:extLst>
            </p:cNvPr>
            <p:cNvSpPr/>
            <p:nvPr/>
          </p:nvSpPr>
          <p:spPr>
            <a:xfrm>
              <a:off x="2087218" y="3429000"/>
              <a:ext cx="410817" cy="410817"/>
            </a:xfrm>
            <a:prstGeom prst="ellipse">
              <a:avLst/>
            </a:prstGeom>
            <a:solidFill>
              <a:srgbClr val="33CCCC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D91B33C-CB60-4ADC-9A0D-88DE3F7C38FC}"/>
                </a:ext>
              </a:extLst>
            </p:cNvPr>
            <p:cNvSpPr/>
            <p:nvPr/>
          </p:nvSpPr>
          <p:spPr>
            <a:xfrm>
              <a:off x="279954" y="3973997"/>
              <a:ext cx="276637" cy="276637"/>
            </a:xfrm>
            <a:prstGeom prst="ellipse">
              <a:avLst/>
            </a:prstGeom>
            <a:solidFill>
              <a:srgbClr val="33CCCC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473424E1-3528-464E-8582-2AE137BCEB5E}"/>
                </a:ext>
              </a:extLst>
            </p:cNvPr>
            <p:cNvSpPr/>
            <p:nvPr/>
          </p:nvSpPr>
          <p:spPr>
            <a:xfrm>
              <a:off x="1318591" y="5294313"/>
              <a:ext cx="410817" cy="410817"/>
            </a:xfrm>
            <a:prstGeom prst="ellipse">
              <a:avLst/>
            </a:prstGeom>
            <a:solidFill>
              <a:srgbClr val="33CCCC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DB2255A0-97E6-4848-86F2-E250A7A16910}"/>
                </a:ext>
              </a:extLst>
            </p:cNvPr>
            <p:cNvSpPr/>
            <p:nvPr/>
          </p:nvSpPr>
          <p:spPr>
            <a:xfrm flipH="1">
              <a:off x="4385329" y="5705130"/>
              <a:ext cx="504341" cy="504341"/>
            </a:xfrm>
            <a:prstGeom prst="ellipse">
              <a:avLst/>
            </a:prstGeom>
            <a:solidFill>
              <a:srgbClr val="33CCCC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0D7420FE-84BF-4EF5-91CB-AFD47BA50A4C}"/>
                </a:ext>
              </a:extLst>
            </p:cNvPr>
            <p:cNvSpPr/>
            <p:nvPr/>
          </p:nvSpPr>
          <p:spPr>
            <a:xfrm flipH="1">
              <a:off x="3776869" y="2771708"/>
              <a:ext cx="278675" cy="278675"/>
            </a:xfrm>
            <a:prstGeom prst="ellipse">
              <a:avLst/>
            </a:prstGeom>
            <a:solidFill>
              <a:srgbClr val="33CCCC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F2E10603-7916-4650-A664-2D9D144843C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33CCCC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20326">
            <a:off x="8280289" y="498770"/>
            <a:ext cx="1892829" cy="1892829"/>
          </a:xfrm>
          <a:prstGeom prst="rect">
            <a:avLst/>
          </a:prstGeom>
          <a:effectLst>
            <a:outerShdw blurRad="2540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8E2BA55-09F1-48FF-8004-F37459EDC3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026" y="2235200"/>
            <a:ext cx="8825949" cy="2387600"/>
          </a:xfrm>
          <a:effectLst>
            <a:outerShdw blurRad="508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COVID-19,</a:t>
            </a:r>
            <a:b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집단감염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분석을 통한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정부 정책의 실효성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6F54E4-FA20-4291-B47B-63E97A5165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2608" y="4707732"/>
            <a:ext cx="10866783" cy="1655762"/>
          </a:xfrm>
        </p:spPr>
        <p:txBody>
          <a:bodyPr anchor="ctr">
            <a:normAutofit/>
          </a:bodyPr>
          <a:lstStyle/>
          <a:p>
            <a:r>
              <a:rPr lang="en-US" altLang="ko-KR" sz="2000" spc="3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fAIshion_P</a:t>
            </a:r>
            <a:r>
              <a:rPr lang="en-US" altLang="ko-KR" sz="20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 spc="3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고재증</a:t>
            </a:r>
            <a:r>
              <a:rPr lang="en-US" altLang="ko-KR" sz="20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spc="3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김의연</a:t>
            </a:r>
            <a:r>
              <a:rPr lang="en-US" altLang="ko-KR" sz="20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김혜란</a:t>
            </a:r>
            <a:r>
              <a:rPr lang="en-US" altLang="ko-KR" sz="20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spc="3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양호령</a:t>
            </a:r>
            <a:r>
              <a:rPr lang="en-US" altLang="ko-KR" sz="20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최지호</a:t>
            </a:r>
            <a:r>
              <a:rPr lang="en-US" altLang="ko-KR" sz="20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20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2700000" algn="tl" rotWithShape="0">
                  <a:schemeClr val="tx1">
                    <a:lumMod val="75000"/>
                    <a:lumOff val="25000"/>
                    <a:alpha val="40000"/>
                  </a:scheme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8597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4695058-96D7-4ADE-BDC0-A638FA1EF3D7}"/>
              </a:ext>
            </a:extLst>
          </p:cNvPr>
          <p:cNvSpPr/>
          <p:nvPr/>
        </p:nvSpPr>
        <p:spPr>
          <a:xfrm>
            <a:off x="0" y="0"/>
            <a:ext cx="12192000" cy="3070860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FED7C5-1BF9-4634-B244-153CC77D9BFA}"/>
              </a:ext>
            </a:extLst>
          </p:cNvPr>
          <p:cNvSpPr/>
          <p:nvPr/>
        </p:nvSpPr>
        <p:spPr>
          <a:xfrm>
            <a:off x="10568392" y="2250075"/>
            <a:ext cx="631031" cy="631032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205B88A-1BA9-4597-BFBC-FA7D86757917}"/>
              </a:ext>
            </a:extLst>
          </p:cNvPr>
          <p:cNvSpPr/>
          <p:nvPr/>
        </p:nvSpPr>
        <p:spPr>
          <a:xfrm>
            <a:off x="5544126" y="109141"/>
            <a:ext cx="250651" cy="25065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0367976-832F-4FC1-BAF9-88006493743E}"/>
              </a:ext>
            </a:extLst>
          </p:cNvPr>
          <p:cNvSpPr/>
          <p:nvPr/>
        </p:nvSpPr>
        <p:spPr>
          <a:xfrm>
            <a:off x="823360" y="-178132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460ED3B-BCAC-4DCD-92E2-92B78A867DC3}"/>
              </a:ext>
            </a:extLst>
          </p:cNvPr>
          <p:cNvSpPr/>
          <p:nvPr/>
        </p:nvSpPr>
        <p:spPr>
          <a:xfrm>
            <a:off x="11620736" y="-132015"/>
            <a:ext cx="361713" cy="361713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98FCB5A-0F66-44DE-A4E8-FFE68DE5A397}"/>
              </a:ext>
            </a:extLst>
          </p:cNvPr>
          <p:cNvSpPr/>
          <p:nvPr/>
        </p:nvSpPr>
        <p:spPr>
          <a:xfrm>
            <a:off x="70583" y="155017"/>
            <a:ext cx="120803" cy="355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2C8D5B-34AC-4F59-9C0B-E9686B3C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4" y="109141"/>
            <a:ext cx="8586676" cy="500062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연령대 별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당일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코로나 </a:t>
            </a:r>
            <a:r>
              <a:rPr lang="ko-KR" altLang="en-US" sz="2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확진자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수</a:t>
            </a:r>
            <a:r>
              <a:rPr lang="en-US" altLang="ko-KR" sz="1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(2020. 03. 15 ~ 2020. 05. 21)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CD2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2" name="내용 개체 틀 71">
            <a:extLst>
              <a:ext uri="{FF2B5EF4-FFF2-40B4-BE49-F238E27FC236}">
                <a16:creationId xmlns:a16="http://schemas.microsoft.com/office/drawing/2014/main" id="{DEAEF856-86D0-4672-9D6C-C1E5BE27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034" y="5310654"/>
            <a:ext cx="8643933" cy="1422856"/>
          </a:xfr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2020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15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일부터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2020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21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일까지 연령대 별 당일 코로나 </a:t>
            </a:r>
            <a:r>
              <a:rPr lang="ko-KR" altLang="en-US" sz="1200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수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line graph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연령대 별로 차이는 있으나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전체적으로 감소하여 극히 드물어지다가 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갑자기 증가하는 모습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보임</a:t>
            </a:r>
            <a:endParaRPr lang="en-US" altLang="ko-KR" sz="14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뒤에서 살펴 보겠지만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정부 정책 시행을 통해 잠잠해진 코로나가 이태원클럽 집단 감염 후 다시 증폭한 것</a:t>
            </a:r>
            <a:endParaRPr lang="en-US" altLang="ko-KR" sz="14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A695317-3CEA-4CA6-867D-69591FD4851A}"/>
              </a:ext>
            </a:extLst>
          </p:cNvPr>
          <p:cNvGrpSpPr/>
          <p:nvPr/>
        </p:nvGrpSpPr>
        <p:grpSpPr>
          <a:xfrm>
            <a:off x="6304852" y="1012971"/>
            <a:ext cx="936172" cy="3294276"/>
            <a:chOff x="6111240" y="3495299"/>
            <a:chExt cx="1104302" cy="25013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250404-6173-44AC-9FF0-F64A86506D81}"/>
                </a:ext>
              </a:extLst>
            </p:cNvPr>
            <p:cNvSpPr txBox="1"/>
            <p:nvPr/>
          </p:nvSpPr>
          <p:spPr>
            <a:xfrm>
              <a:off x="6111240" y="3495299"/>
              <a:ext cx="1104302" cy="2674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5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FF505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이태원 클럽</a:t>
              </a:r>
              <a:endParaRPr lang="en-US" altLang="ko-KR" sz="10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ko-KR" altLang="en-US" sz="1000" dirty="0">
                  <a:solidFill>
                    <a:srgbClr val="FF505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집단감염</a:t>
              </a: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9FEEC525-46FB-4FDC-8353-4E5F39351B21}"/>
                </a:ext>
              </a:extLst>
            </p:cNvPr>
            <p:cNvCxnSpPr>
              <a:cxnSpLocks/>
              <a:endCxn id="43" idx="2"/>
            </p:cNvCxnSpPr>
            <p:nvPr/>
          </p:nvCxnSpPr>
          <p:spPr>
            <a:xfrm flipV="1">
              <a:off x="6663391" y="3762754"/>
              <a:ext cx="0" cy="2233888"/>
            </a:xfrm>
            <a:prstGeom prst="line">
              <a:avLst/>
            </a:prstGeom>
            <a:ln w="15875">
              <a:solidFill>
                <a:srgbClr val="FF5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그림 5" descr="게임이(가) 표시된 사진&#10;&#10;자동 생성된 설명">
            <a:extLst>
              <a:ext uri="{FF2B5EF4-FFF2-40B4-BE49-F238E27FC236}">
                <a16:creationId xmlns:a16="http://schemas.microsoft.com/office/drawing/2014/main" id="{EDFB3A08-7958-4C8A-A2E2-CC7C83E69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123" y="609203"/>
            <a:ext cx="9483754" cy="4473600"/>
          </a:xfrm>
          <a:prstGeom prst="rect">
            <a:avLst/>
          </a:prstGeom>
          <a:effectLst>
            <a:outerShdw blurRad="50800" dist="38100" dir="2700000" algn="tl" rotWithShape="0">
              <a:schemeClr val="tx1">
                <a:lumMod val="75000"/>
                <a:lumOff val="25000"/>
                <a:alpha val="30000"/>
              </a:schemeClr>
            </a:outerShdw>
          </a:effectLst>
        </p:spPr>
      </p:pic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C586206-7C0D-4AF8-8A51-907913F40858}"/>
              </a:ext>
            </a:extLst>
          </p:cNvPr>
          <p:cNvCxnSpPr/>
          <p:nvPr/>
        </p:nvCxnSpPr>
        <p:spPr>
          <a:xfrm>
            <a:off x="2880360" y="1455420"/>
            <a:ext cx="5676900" cy="2339340"/>
          </a:xfrm>
          <a:prstGeom prst="straightConnector1">
            <a:avLst/>
          </a:prstGeom>
          <a:ln w="38100">
            <a:solidFill>
              <a:srgbClr val="009999"/>
            </a:solidFill>
            <a:tailEnd type="triangle"/>
          </a:ln>
          <a:effectLst>
            <a:outerShdw blurRad="50800" dist="38100" dir="5400000" algn="t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86294B16-35C3-466B-A5D9-5720066E2090}"/>
              </a:ext>
            </a:extLst>
          </p:cNvPr>
          <p:cNvCxnSpPr/>
          <p:nvPr/>
        </p:nvCxnSpPr>
        <p:spPr>
          <a:xfrm flipV="1">
            <a:off x="8797804" y="2792165"/>
            <a:ext cx="670560" cy="913653"/>
          </a:xfrm>
          <a:prstGeom prst="straightConnector1">
            <a:avLst/>
          </a:prstGeom>
          <a:ln w="38100">
            <a:solidFill>
              <a:srgbClr val="33CCCC"/>
            </a:solidFill>
            <a:tailEnd type="triangle"/>
          </a:ln>
          <a:effectLst>
            <a:outerShdw blurRad="50800" dist="38100" dir="5400000" algn="t" rotWithShape="0">
              <a:schemeClr val="tx1">
                <a:lumMod val="75000"/>
                <a:lumOff val="25000"/>
                <a:alpha val="20000"/>
              </a:schemeClr>
            </a:outerShdw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A9582B7-9826-4892-974C-ED1FA3873F46}"/>
              </a:ext>
            </a:extLst>
          </p:cNvPr>
          <p:cNvGrpSpPr/>
          <p:nvPr/>
        </p:nvGrpSpPr>
        <p:grpSpPr>
          <a:xfrm>
            <a:off x="8278097" y="1070121"/>
            <a:ext cx="936172" cy="3294276"/>
            <a:chOff x="6111240" y="3495299"/>
            <a:chExt cx="1104302" cy="250134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4C7AA5C-5923-423A-91D1-0F0B7F911364}"/>
                </a:ext>
              </a:extLst>
            </p:cNvPr>
            <p:cNvSpPr txBox="1"/>
            <p:nvPr/>
          </p:nvSpPr>
          <p:spPr>
            <a:xfrm>
              <a:off x="6111240" y="3495299"/>
              <a:ext cx="1104302" cy="2674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5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FF505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이태원 클럽</a:t>
              </a:r>
              <a:endParaRPr lang="en-US" altLang="ko-KR" sz="10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ko-KR" altLang="en-US" sz="1000" dirty="0">
                  <a:solidFill>
                    <a:srgbClr val="FF505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집단감염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AC1C3EA8-0EFF-4056-B3F8-6A0AEA9087BF}"/>
                </a:ext>
              </a:extLst>
            </p:cNvPr>
            <p:cNvCxnSpPr>
              <a:cxnSpLocks/>
              <a:endCxn id="17" idx="2"/>
            </p:cNvCxnSpPr>
            <p:nvPr/>
          </p:nvCxnSpPr>
          <p:spPr>
            <a:xfrm flipV="1">
              <a:off x="6663391" y="3762754"/>
              <a:ext cx="0" cy="2233888"/>
            </a:xfrm>
            <a:prstGeom prst="line">
              <a:avLst/>
            </a:prstGeom>
            <a:ln w="15875">
              <a:solidFill>
                <a:srgbClr val="FF5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64600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57A1F375-741A-4A52-887C-239357B91F50}"/>
              </a:ext>
            </a:extLst>
          </p:cNvPr>
          <p:cNvSpPr/>
          <p:nvPr/>
        </p:nvSpPr>
        <p:spPr>
          <a:xfrm>
            <a:off x="4320545" y="1412442"/>
            <a:ext cx="3369844" cy="1669175"/>
          </a:xfrm>
          <a:prstGeom prst="rightArrow">
            <a:avLst/>
          </a:prstGeom>
          <a:solidFill>
            <a:srgbClr val="009999"/>
          </a:solidFill>
          <a:ln>
            <a:noFill/>
          </a:ln>
          <a:effectLst>
            <a:outerShdw blurRad="50800" dist="38100" dir="2700000" algn="tl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4695058-96D7-4ADE-BDC0-A638FA1EF3D7}"/>
              </a:ext>
            </a:extLst>
          </p:cNvPr>
          <p:cNvSpPr/>
          <p:nvPr/>
        </p:nvSpPr>
        <p:spPr>
          <a:xfrm>
            <a:off x="0" y="0"/>
            <a:ext cx="6528315" cy="6858000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205B88A-1BA9-4597-BFBC-FA7D86757917}"/>
              </a:ext>
            </a:extLst>
          </p:cNvPr>
          <p:cNvSpPr/>
          <p:nvPr/>
        </p:nvSpPr>
        <p:spPr>
          <a:xfrm>
            <a:off x="5544126" y="109141"/>
            <a:ext cx="250651" cy="25065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0367976-832F-4FC1-BAF9-88006493743E}"/>
              </a:ext>
            </a:extLst>
          </p:cNvPr>
          <p:cNvSpPr/>
          <p:nvPr/>
        </p:nvSpPr>
        <p:spPr>
          <a:xfrm>
            <a:off x="823360" y="229698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FED7C5-1BF9-4634-B244-153CC77D9BFA}"/>
              </a:ext>
            </a:extLst>
          </p:cNvPr>
          <p:cNvSpPr/>
          <p:nvPr/>
        </p:nvSpPr>
        <p:spPr>
          <a:xfrm>
            <a:off x="-196125" y="6532840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460ED3B-BCAC-4DCD-92E2-92B78A867DC3}"/>
              </a:ext>
            </a:extLst>
          </p:cNvPr>
          <p:cNvSpPr/>
          <p:nvPr/>
        </p:nvSpPr>
        <p:spPr>
          <a:xfrm>
            <a:off x="5915143" y="5284589"/>
            <a:ext cx="361713" cy="361713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547B175-0ACB-4FD9-B665-41ACDF19D6E6}"/>
              </a:ext>
            </a:extLst>
          </p:cNvPr>
          <p:cNvSpPr/>
          <p:nvPr/>
        </p:nvSpPr>
        <p:spPr>
          <a:xfrm>
            <a:off x="1072557" y="5807869"/>
            <a:ext cx="254954" cy="254954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98FCB5A-0F66-44DE-A4E8-FFE68DE5A397}"/>
              </a:ext>
            </a:extLst>
          </p:cNvPr>
          <p:cNvSpPr/>
          <p:nvPr/>
        </p:nvSpPr>
        <p:spPr>
          <a:xfrm>
            <a:off x="70583" y="155017"/>
            <a:ext cx="120803" cy="355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2C8D5B-34AC-4F59-9C0B-E9686B3C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4" y="109141"/>
            <a:ext cx="6322219" cy="500062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19 </a:t>
            </a:r>
            <a:r>
              <a:rPr lang="ko-KR" altLang="en-US" sz="2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확진자들의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방문 장소</a:t>
            </a:r>
          </a:p>
        </p:txBody>
      </p:sp>
      <p:sp>
        <p:nvSpPr>
          <p:cNvPr id="72" name="내용 개체 틀 71">
            <a:extLst>
              <a:ext uri="{FF2B5EF4-FFF2-40B4-BE49-F238E27FC236}">
                <a16:creationId xmlns:a16="http://schemas.microsoft.com/office/drawing/2014/main" id="{DEAEF856-86D0-4672-9D6C-C1E5BE27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8314" y="3785002"/>
            <a:ext cx="5663685" cy="2676757"/>
          </a:xfr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임의적으로 생활하는 데 있어 방문해야 하는 필수 장소와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그렇지 않은 부가적 장소로 나누어 </a:t>
            </a:r>
            <a:r>
              <a:rPr lang="ko-KR" altLang="en-US" sz="1400" dirty="0"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연령대 별 방문 장소 비교</a:t>
            </a:r>
            <a:endParaRPr lang="en-US" altLang="ko-KR" sz="1400" dirty="0">
              <a:solidFill>
                <a:srgbClr val="FFCD2D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</a:t>
            </a:r>
            <a:r>
              <a:rPr lang="ko-KR" altLang="en-US" sz="14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대의 유동이 가장 활발했으며</a:t>
            </a:r>
            <a:r>
              <a:rPr lang="en-US" altLang="ko-KR" sz="14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불필요한 장소도 가장 많이 방문함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 외에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대와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대도 불필요한 장소를 필수 장소보다 더 많이 방문하였으나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marL="0" marR="0" lvl="0" indent="0" algn="ctr" defTabSz="914400" rtl="0" eaLnBrk="1" fontAlgn="auto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필수 장소와 부가적 장소 방문 정도의 차이는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대가 가장 극명함</a:t>
            </a: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BF094AFE-A0F4-4707-A4F3-32EF32D151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0"/>
          <a:stretch/>
        </p:blipFill>
        <p:spPr>
          <a:xfrm>
            <a:off x="581692" y="752639"/>
            <a:ext cx="5364931" cy="2988781"/>
          </a:xfrm>
          <a:prstGeom prst="rect">
            <a:avLst/>
          </a:prstGeom>
        </p:spPr>
      </p:pic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75B0C1D3-BFA7-4C13-AA70-CDF66367CC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389" y="752639"/>
            <a:ext cx="4112275" cy="2988781"/>
          </a:xfrm>
          <a:prstGeom prst="rect">
            <a:avLst/>
          </a:prstGeom>
          <a:effectLst>
            <a:outerShdw blurRad="50800" dist="38100" dir="2700000" algn="tl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E986E8-9CB5-4645-A76E-3295969625DA}"/>
              </a:ext>
            </a:extLst>
          </p:cNvPr>
          <p:cNvSpPr txBox="1"/>
          <p:nvPr/>
        </p:nvSpPr>
        <p:spPr>
          <a:xfrm>
            <a:off x="251449" y="3709886"/>
            <a:ext cx="6025417" cy="303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확진자들이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방문한 장소를 내림차순으로 정리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병원</a:t>
            </a:r>
            <a:r>
              <a:rPr lang="en-US" altLang="ko-KR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기타</a:t>
            </a:r>
            <a:r>
              <a:rPr lang="en-US" altLang="ko-KR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가게</a:t>
            </a:r>
            <a:r>
              <a:rPr lang="en-US" altLang="ko-KR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대중교통</a:t>
            </a:r>
            <a:r>
              <a:rPr lang="en-US" altLang="ko-KR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식당</a:t>
            </a:r>
            <a:r>
              <a:rPr lang="en-US" altLang="ko-KR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공항</a:t>
            </a:r>
            <a:r>
              <a:rPr lang="en-US" altLang="ko-KR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약국</a:t>
            </a:r>
            <a:r>
              <a:rPr lang="en-US" altLang="ko-KR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교회</a:t>
            </a:r>
            <a:r>
              <a:rPr lang="en-US" altLang="ko-KR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카페</a:t>
            </a:r>
            <a:r>
              <a:rPr lang="en-US" altLang="ko-KR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PC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방</a:t>
            </a:r>
            <a:r>
              <a:rPr lang="en-US" altLang="ko-KR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학교 등의 순서</a:t>
            </a:r>
            <a:endParaRPr lang="en-US" altLang="ko-KR" sz="1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200" dirty="0">
              <a:solidFill>
                <a:srgbClr val="FFCD2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필수 장소</a:t>
            </a:r>
            <a:r>
              <a:rPr lang="en-US" altLang="ko-KR" sz="1400" dirty="0"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en-US" altLang="ko-KR" sz="1400" b="0" i="0" dirty="0">
                <a:solidFill>
                  <a:srgbClr val="FFCD2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essential)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b="0" i="0" dirty="0">
                <a:solidFill>
                  <a:schemeClr val="bg1">
                    <a:lumMod val="95000"/>
                  </a:schemeClr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병원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가게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대중교통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약국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은행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학교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주유소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b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우체국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대학교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행정구역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1(</a:t>
            </a:r>
            <a:r>
              <a:rPr lang="en-US" altLang="ko-KR" sz="1200" b="0" i="0" dirty="0">
                <a:solidFill>
                  <a:schemeClr val="bg1">
                    <a:lumMod val="95000"/>
                  </a:schemeClr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administrative_area_level_1)</a:t>
            </a:r>
          </a:p>
          <a:p>
            <a:pPr>
              <a:lnSpc>
                <a:spcPct val="150000"/>
              </a:lnSpc>
            </a:pPr>
            <a:endParaRPr lang="en-US" altLang="ko-KR" sz="1200" b="0" i="0" dirty="0">
              <a:solidFill>
                <a:srgbClr val="FFCD2D"/>
              </a:solidFill>
              <a:effectLst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부가적 장소</a:t>
            </a:r>
            <a:r>
              <a:rPr lang="en-US" altLang="ko-KR" sz="1400" dirty="0"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(non essential)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공항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식당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교회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미용실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PC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방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학원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카페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빵집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술집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b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체육관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부동산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노래방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공원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숙소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기타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z="1200" dirty="0" err="1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etc</a:t>
            </a:r>
            <a:r>
              <a:rPr lang="en-US" altLang="ko-KR" sz="12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12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3982779-F26A-4095-A3B0-DBCC9787D41E}"/>
              </a:ext>
            </a:extLst>
          </p:cNvPr>
          <p:cNvSpPr/>
          <p:nvPr/>
        </p:nvSpPr>
        <p:spPr>
          <a:xfrm>
            <a:off x="906780" y="4397032"/>
            <a:ext cx="4756914" cy="2351827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2700000" algn="tl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760F1B4-7843-4536-83E9-B0D2167DB73A}"/>
              </a:ext>
            </a:extLst>
          </p:cNvPr>
          <p:cNvSpPr/>
          <p:nvPr/>
        </p:nvSpPr>
        <p:spPr>
          <a:xfrm>
            <a:off x="1211580" y="4354449"/>
            <a:ext cx="4084320" cy="2472413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2700000" algn="tl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5609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4695058-96D7-4ADE-BDC0-A638FA1EF3D7}"/>
              </a:ext>
            </a:extLst>
          </p:cNvPr>
          <p:cNvSpPr/>
          <p:nvPr/>
        </p:nvSpPr>
        <p:spPr>
          <a:xfrm>
            <a:off x="0" y="-1"/>
            <a:ext cx="12192000" cy="5456663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FED7C5-1BF9-4634-B244-153CC77D9BFA}"/>
              </a:ext>
            </a:extLst>
          </p:cNvPr>
          <p:cNvSpPr/>
          <p:nvPr/>
        </p:nvSpPr>
        <p:spPr>
          <a:xfrm>
            <a:off x="10568392" y="2544828"/>
            <a:ext cx="631031" cy="631032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205B88A-1BA9-4597-BFBC-FA7D86757917}"/>
              </a:ext>
            </a:extLst>
          </p:cNvPr>
          <p:cNvSpPr/>
          <p:nvPr/>
        </p:nvSpPr>
        <p:spPr>
          <a:xfrm>
            <a:off x="5544126" y="109141"/>
            <a:ext cx="250651" cy="25065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0367976-832F-4FC1-BAF9-88006493743E}"/>
              </a:ext>
            </a:extLst>
          </p:cNvPr>
          <p:cNvSpPr/>
          <p:nvPr/>
        </p:nvSpPr>
        <p:spPr>
          <a:xfrm>
            <a:off x="823360" y="-178132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460ED3B-BCAC-4DCD-92E2-92B78A867DC3}"/>
              </a:ext>
            </a:extLst>
          </p:cNvPr>
          <p:cNvSpPr/>
          <p:nvPr/>
        </p:nvSpPr>
        <p:spPr>
          <a:xfrm>
            <a:off x="11620736" y="-132015"/>
            <a:ext cx="361713" cy="361713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98FCB5A-0F66-44DE-A4E8-FFE68DE5A397}"/>
              </a:ext>
            </a:extLst>
          </p:cNvPr>
          <p:cNvSpPr/>
          <p:nvPr/>
        </p:nvSpPr>
        <p:spPr>
          <a:xfrm>
            <a:off x="70583" y="155017"/>
            <a:ext cx="120803" cy="355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2C8D5B-34AC-4F59-9C0B-E9686B3C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4" y="109141"/>
            <a:ext cx="8586676" cy="500062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연령대 별 사람들의 유동 정도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(2020. 01. 01 ~ 2020. 05. 31)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CD2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2" name="내용 개체 틀 71">
            <a:extLst>
              <a:ext uri="{FF2B5EF4-FFF2-40B4-BE49-F238E27FC236}">
                <a16:creationId xmlns:a16="http://schemas.microsoft.com/office/drawing/2014/main" id="{DEAEF856-86D0-4672-9D6C-C1E5BE27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034" y="5565804"/>
            <a:ext cx="8643933" cy="1167706"/>
          </a:xfr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2020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일부터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2020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31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일까지 연령대 별 사람들의 유동 정도를 나타내는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line graph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대부터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50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까지는 활발히 움직이는 것을 볼 수 있음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주로 생산 활동을 하는 연령대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사회적 거리두기 캠페인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번째 시행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(2020-04-20 ~ 2020-05-05)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기간 동안 사람들의 유동이 급격히 감소함</a:t>
            </a:r>
            <a:endParaRPr lang="en-US" altLang="ko-KR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FF505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3DD99706-E25B-47C6-8595-22DAD7E506FC}"/>
              </a:ext>
            </a:extLst>
          </p:cNvPr>
          <p:cNvSpPr/>
          <p:nvPr/>
        </p:nvSpPr>
        <p:spPr>
          <a:xfrm>
            <a:off x="2623506" y="3335461"/>
            <a:ext cx="631031" cy="631032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지도이(가) 표시된 사진&#10;&#10;자동 생성된 설명">
            <a:extLst>
              <a:ext uri="{FF2B5EF4-FFF2-40B4-BE49-F238E27FC236}">
                <a16:creationId xmlns:a16="http://schemas.microsoft.com/office/drawing/2014/main" id="{BE2B6077-E91D-4A22-AB9E-941449CF8E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022" y="609203"/>
            <a:ext cx="6600508" cy="4601005"/>
          </a:xfrm>
          <a:prstGeom prst="rect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:a16="http://schemas.microsoft.com/office/drawing/2014/main" id="{33FCF3F9-74D3-47EC-B550-8C6CFCA8AB95}"/>
              </a:ext>
            </a:extLst>
          </p:cNvPr>
          <p:cNvSpPr/>
          <p:nvPr/>
        </p:nvSpPr>
        <p:spPr>
          <a:xfrm>
            <a:off x="-257396" y="4679622"/>
            <a:ext cx="631031" cy="631032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0791595-614F-4E9D-A795-DDBE7126247E}"/>
              </a:ext>
            </a:extLst>
          </p:cNvPr>
          <p:cNvSpPr/>
          <p:nvPr/>
        </p:nvSpPr>
        <p:spPr>
          <a:xfrm>
            <a:off x="399966" y="4415883"/>
            <a:ext cx="329775" cy="329776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2139DF-6E57-4D8B-9AC2-DD68260E1815}"/>
              </a:ext>
            </a:extLst>
          </p:cNvPr>
          <p:cNvSpPr/>
          <p:nvPr/>
        </p:nvSpPr>
        <p:spPr>
          <a:xfrm>
            <a:off x="3117357" y="789914"/>
            <a:ext cx="3246272" cy="4267200"/>
          </a:xfrm>
          <a:prstGeom prst="rect">
            <a:avLst/>
          </a:prstGeom>
          <a:solidFill>
            <a:schemeClr val="bg1">
              <a:lumMod val="7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A7E9C29-C74A-4BCE-88DC-9928EC7E49F9}"/>
              </a:ext>
            </a:extLst>
          </p:cNvPr>
          <p:cNvSpPr/>
          <p:nvPr/>
        </p:nvSpPr>
        <p:spPr>
          <a:xfrm>
            <a:off x="8140390" y="790785"/>
            <a:ext cx="1162261" cy="4267200"/>
          </a:xfrm>
          <a:prstGeom prst="rect">
            <a:avLst/>
          </a:prstGeom>
          <a:solidFill>
            <a:schemeClr val="bg1">
              <a:lumMod val="7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B719DF3-6FA8-457B-8449-2643CB1BF41F}"/>
              </a:ext>
            </a:extLst>
          </p:cNvPr>
          <p:cNvSpPr/>
          <p:nvPr/>
        </p:nvSpPr>
        <p:spPr>
          <a:xfrm>
            <a:off x="9833669" y="930137"/>
            <a:ext cx="1444343" cy="1798193"/>
          </a:xfrm>
          <a:prstGeom prst="rect">
            <a:avLst/>
          </a:prstGeom>
          <a:solidFill>
            <a:schemeClr val="bg1">
              <a:alpha val="4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E961C0B9-DDBF-41DC-BCF1-DE12C5E73E2F}"/>
              </a:ext>
            </a:extLst>
          </p:cNvPr>
          <p:cNvCxnSpPr/>
          <p:nvPr/>
        </p:nvCxnSpPr>
        <p:spPr>
          <a:xfrm>
            <a:off x="10075996" y="1174595"/>
            <a:ext cx="602166" cy="0"/>
          </a:xfrm>
          <a:prstGeom prst="line">
            <a:avLst/>
          </a:prstGeom>
          <a:ln w="12700">
            <a:solidFill>
              <a:srgbClr val="FF080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345BDC7-4DE6-48F5-B0E6-9CB90FDBEA76}"/>
              </a:ext>
            </a:extLst>
          </p:cNvPr>
          <p:cNvCxnSpPr/>
          <p:nvPr/>
        </p:nvCxnSpPr>
        <p:spPr>
          <a:xfrm>
            <a:off x="10075996" y="1717288"/>
            <a:ext cx="602166" cy="0"/>
          </a:xfrm>
          <a:prstGeom prst="line">
            <a:avLst/>
          </a:prstGeom>
          <a:ln w="12700">
            <a:solidFill>
              <a:srgbClr val="0F0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829C56DF-AA4B-4939-A8A5-92914386ABF3}"/>
              </a:ext>
            </a:extLst>
          </p:cNvPr>
          <p:cNvCxnSpPr/>
          <p:nvPr/>
        </p:nvCxnSpPr>
        <p:spPr>
          <a:xfrm>
            <a:off x="10075996" y="1457093"/>
            <a:ext cx="60216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FF552AE4-52DC-4FC6-A080-7E3E0686DC70}"/>
              </a:ext>
            </a:extLst>
          </p:cNvPr>
          <p:cNvCxnSpPr/>
          <p:nvPr/>
        </p:nvCxnSpPr>
        <p:spPr>
          <a:xfrm>
            <a:off x="10075996" y="1984917"/>
            <a:ext cx="602166" cy="0"/>
          </a:xfrm>
          <a:prstGeom prst="line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D65D68CE-C9C8-46E6-8670-8935DE577D4C}"/>
              </a:ext>
            </a:extLst>
          </p:cNvPr>
          <p:cNvCxnSpPr/>
          <p:nvPr/>
        </p:nvCxnSpPr>
        <p:spPr>
          <a:xfrm>
            <a:off x="10075996" y="2289717"/>
            <a:ext cx="602166" cy="0"/>
          </a:xfrm>
          <a:prstGeom prst="line">
            <a:avLst/>
          </a:prstGeom>
          <a:ln w="127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1B76CCBE-D18C-42C0-BAB8-1668C943927E}"/>
              </a:ext>
            </a:extLst>
          </p:cNvPr>
          <p:cNvCxnSpPr/>
          <p:nvPr/>
        </p:nvCxnSpPr>
        <p:spPr>
          <a:xfrm>
            <a:off x="10075996" y="2529960"/>
            <a:ext cx="602166" cy="0"/>
          </a:xfrm>
          <a:prstGeom prst="line">
            <a:avLst/>
          </a:prstGeom>
          <a:ln w="12700">
            <a:solidFill>
              <a:srgbClr val="922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63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4695058-96D7-4ADE-BDC0-A638FA1EF3D7}"/>
              </a:ext>
            </a:extLst>
          </p:cNvPr>
          <p:cNvSpPr/>
          <p:nvPr/>
        </p:nvSpPr>
        <p:spPr>
          <a:xfrm>
            <a:off x="-2728" y="0"/>
            <a:ext cx="12192000" cy="6858000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C574690-D7F3-4FF7-92D8-8335AD1212F6}"/>
              </a:ext>
            </a:extLst>
          </p:cNvPr>
          <p:cNvGrpSpPr/>
          <p:nvPr/>
        </p:nvGrpSpPr>
        <p:grpSpPr>
          <a:xfrm>
            <a:off x="1455440" y="811163"/>
            <a:ext cx="8678674" cy="4742250"/>
            <a:chOff x="3513326" y="503329"/>
            <a:chExt cx="8678674" cy="4742250"/>
          </a:xfrm>
        </p:grpSpPr>
        <p:pic>
          <p:nvPicPr>
            <p:cNvPr id="4" name="그림 3" descr="텍스트, 지도이(가) 표시된 사진&#10;&#10;자동 생성된 설명">
              <a:extLst>
                <a:ext uri="{FF2B5EF4-FFF2-40B4-BE49-F238E27FC236}">
                  <a16:creationId xmlns:a16="http://schemas.microsoft.com/office/drawing/2014/main" id="{9F4CE684-65B4-465E-9408-373BF75CD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3326" y="503329"/>
              <a:ext cx="8678674" cy="4742250"/>
            </a:xfrm>
            <a:prstGeom prst="rect">
              <a:avLst/>
            </a:prstGeom>
          </p:spPr>
        </p:pic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28BB970-6403-4E62-AFED-4002A38297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43950" y="3090437"/>
              <a:ext cx="0" cy="1671367"/>
            </a:xfrm>
            <a:prstGeom prst="line">
              <a:avLst/>
            </a:prstGeom>
            <a:ln w="15875">
              <a:solidFill>
                <a:srgbClr val="FF5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5256A0-E080-44DB-A1DE-7C11A967CACC}"/>
                </a:ext>
              </a:extLst>
            </p:cNvPr>
            <p:cNvSpPr txBox="1"/>
            <p:nvPr/>
          </p:nvSpPr>
          <p:spPr>
            <a:xfrm>
              <a:off x="4820725" y="2870080"/>
              <a:ext cx="918576" cy="21544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5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rgbClr val="FF505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신천지 집단감염</a:t>
              </a: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7262565-A22A-4615-BCE4-25E973AA46E8}"/>
              </a:ext>
            </a:extLst>
          </p:cNvPr>
          <p:cNvSpPr/>
          <p:nvPr/>
        </p:nvSpPr>
        <p:spPr>
          <a:xfrm>
            <a:off x="1774034" y="5124450"/>
            <a:ext cx="8004217" cy="386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FED7C5-1BF9-4634-B244-153CC77D9BFA}"/>
              </a:ext>
            </a:extLst>
          </p:cNvPr>
          <p:cNvSpPr/>
          <p:nvPr/>
        </p:nvSpPr>
        <p:spPr>
          <a:xfrm>
            <a:off x="10608919" y="2290602"/>
            <a:ext cx="549978" cy="549978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205B88A-1BA9-4597-BFBC-FA7D86757917}"/>
              </a:ext>
            </a:extLst>
          </p:cNvPr>
          <p:cNvSpPr/>
          <p:nvPr/>
        </p:nvSpPr>
        <p:spPr>
          <a:xfrm>
            <a:off x="5544126" y="109141"/>
            <a:ext cx="250651" cy="25065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0367976-832F-4FC1-BAF9-88006493743E}"/>
              </a:ext>
            </a:extLst>
          </p:cNvPr>
          <p:cNvSpPr/>
          <p:nvPr/>
        </p:nvSpPr>
        <p:spPr>
          <a:xfrm>
            <a:off x="-204406" y="960141"/>
            <a:ext cx="549978" cy="549976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460ED3B-BCAC-4DCD-92E2-92B78A867DC3}"/>
              </a:ext>
            </a:extLst>
          </p:cNvPr>
          <p:cNvSpPr/>
          <p:nvPr/>
        </p:nvSpPr>
        <p:spPr>
          <a:xfrm>
            <a:off x="11620736" y="-132015"/>
            <a:ext cx="361713" cy="361713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0470D7D-21CC-40A5-8C85-2B16D324015F}"/>
              </a:ext>
            </a:extLst>
          </p:cNvPr>
          <p:cNvSpPr/>
          <p:nvPr/>
        </p:nvSpPr>
        <p:spPr>
          <a:xfrm>
            <a:off x="2522417" y="5844349"/>
            <a:ext cx="794036" cy="794036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98FCB5A-0F66-44DE-A4E8-FFE68DE5A397}"/>
              </a:ext>
            </a:extLst>
          </p:cNvPr>
          <p:cNvSpPr/>
          <p:nvPr/>
        </p:nvSpPr>
        <p:spPr>
          <a:xfrm>
            <a:off x="70583" y="155017"/>
            <a:ext cx="120803" cy="355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2C8D5B-34AC-4F59-9C0B-E9686B3C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4" y="109141"/>
            <a:ext cx="8678674" cy="500062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기간 별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사회적 거리두기 캠페인 중심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당일 코로나 </a:t>
            </a:r>
            <a:r>
              <a:rPr lang="ko-KR" altLang="en-US" sz="2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확진자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및 사망자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CD2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42C1A45-EC0C-4BD9-A459-5DCC66AA1D27}"/>
              </a:ext>
            </a:extLst>
          </p:cNvPr>
          <p:cNvCxnSpPr>
            <a:cxnSpLocks/>
          </p:cNvCxnSpPr>
          <p:nvPr/>
        </p:nvCxnSpPr>
        <p:spPr>
          <a:xfrm flipV="1">
            <a:off x="7049338" y="3505200"/>
            <a:ext cx="0" cy="1564438"/>
          </a:xfrm>
          <a:prstGeom prst="line">
            <a:avLst/>
          </a:prstGeom>
          <a:ln w="15875">
            <a:solidFill>
              <a:srgbClr val="FF5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3A3A962-4B2B-41DA-9A5F-046F8C8CB4A1}"/>
              </a:ext>
            </a:extLst>
          </p:cNvPr>
          <p:cNvSpPr txBox="1"/>
          <p:nvPr/>
        </p:nvSpPr>
        <p:spPr>
          <a:xfrm>
            <a:off x="6690093" y="3197423"/>
            <a:ext cx="718489" cy="307777"/>
          </a:xfrm>
          <a:prstGeom prst="rect">
            <a:avLst/>
          </a:prstGeom>
          <a:solidFill>
            <a:schemeClr val="bg1"/>
          </a:solidFill>
          <a:ln w="19050">
            <a:solidFill>
              <a:srgbClr val="FF5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이태원 클럽</a:t>
            </a:r>
            <a:endParaRPr lang="en-US" altLang="ko-KR" sz="700" dirty="0">
              <a:solidFill>
                <a:srgbClr val="FF50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7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집단감염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905F2D-3AFA-4D35-BDC3-CEF46862C002}"/>
              </a:ext>
            </a:extLst>
          </p:cNvPr>
          <p:cNvSpPr txBox="1"/>
          <p:nvPr/>
        </p:nvSpPr>
        <p:spPr>
          <a:xfrm rot="19618547">
            <a:off x="1671285" y="5196336"/>
            <a:ext cx="51969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20th Jan.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ACA738-0F68-4432-819C-A2F82177A358}"/>
              </a:ext>
            </a:extLst>
          </p:cNvPr>
          <p:cNvSpPr txBox="1"/>
          <p:nvPr/>
        </p:nvSpPr>
        <p:spPr>
          <a:xfrm rot="19618547">
            <a:off x="2264422" y="5189986"/>
            <a:ext cx="4716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1st Feb.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CE4628E-9F6C-4D9B-B80D-8AE741A44DD4}"/>
              </a:ext>
            </a:extLst>
          </p:cNvPr>
          <p:cNvSpPr txBox="1"/>
          <p:nvPr/>
        </p:nvSpPr>
        <p:spPr>
          <a:xfrm rot="19618547">
            <a:off x="3045333" y="5189986"/>
            <a:ext cx="52770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18th Feb.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85DD861-AE9B-42FA-82F9-68AE7E356599}"/>
              </a:ext>
            </a:extLst>
          </p:cNvPr>
          <p:cNvSpPr txBox="1"/>
          <p:nvPr/>
        </p:nvSpPr>
        <p:spPr>
          <a:xfrm rot="19618547">
            <a:off x="3620652" y="5189986"/>
            <a:ext cx="48763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1st Mar.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D86FAA-4AB3-4A5E-AB57-4C2E65ED150A}"/>
              </a:ext>
            </a:extLst>
          </p:cNvPr>
          <p:cNvSpPr txBox="1"/>
          <p:nvPr/>
        </p:nvSpPr>
        <p:spPr>
          <a:xfrm rot="19618547">
            <a:off x="5051974" y="5189986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1st Apr.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C23722F-3249-4D53-B267-9FA95705FAFF}"/>
              </a:ext>
            </a:extLst>
          </p:cNvPr>
          <p:cNvSpPr txBox="1"/>
          <p:nvPr/>
        </p:nvSpPr>
        <p:spPr>
          <a:xfrm rot="19618547">
            <a:off x="6483637" y="5189985"/>
            <a:ext cx="47801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1st May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A39D791-C8A6-49FD-9BB9-9F090642537E}"/>
              </a:ext>
            </a:extLst>
          </p:cNvPr>
          <p:cNvSpPr txBox="1"/>
          <p:nvPr/>
        </p:nvSpPr>
        <p:spPr>
          <a:xfrm rot="19618547">
            <a:off x="6715430" y="5189985"/>
            <a:ext cx="4892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6th May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3086C2-EA60-41AA-8765-E83E61314CD9}"/>
              </a:ext>
            </a:extLst>
          </p:cNvPr>
          <p:cNvSpPr txBox="1"/>
          <p:nvPr/>
        </p:nvSpPr>
        <p:spPr>
          <a:xfrm rot="19618547">
            <a:off x="7928063" y="5189985"/>
            <a:ext cx="4683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1st Jun.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05FABC-98B5-4230-96BD-D2C8C6C5D5A5}"/>
              </a:ext>
            </a:extLst>
          </p:cNvPr>
          <p:cNvSpPr txBox="1"/>
          <p:nvPr/>
        </p:nvSpPr>
        <p:spPr>
          <a:xfrm rot="19618547">
            <a:off x="9269386" y="5189985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30</a:t>
            </a:r>
            <a:r>
              <a:rPr lang="en-US" altLang="ko-KR" sz="600" b="1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</a:t>
            </a:r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Jun.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2" name="내용 개체 틀 71">
            <a:extLst>
              <a:ext uri="{FF2B5EF4-FFF2-40B4-BE49-F238E27FC236}">
                <a16:creationId xmlns:a16="http://schemas.microsoft.com/office/drawing/2014/main" id="{DEAEF856-86D0-4672-9D6C-C1E5BE27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034" y="5624735"/>
            <a:ext cx="9576453" cy="1233265"/>
          </a:xfr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신천지 집단감염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이후 코로나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 </a:t>
            </a:r>
            <a:r>
              <a:rPr lang="ko-KR" altLang="en-US" sz="1200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급증</a:t>
            </a:r>
            <a:endParaRPr lang="en-US" altLang="ko-KR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22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사회적 거리두기 캠페인 진행 이후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번째 시행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(2020-04-20 ~ 2020-05-05)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까지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일일 </a:t>
            </a:r>
            <a:r>
              <a:rPr lang="ko-KR" altLang="en-US" sz="1200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확진자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감소</a:t>
            </a:r>
            <a:endParaRPr lang="en-US" altLang="ko-KR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사회적 거리두기 캠페인을 시행하며 </a:t>
            </a:r>
            <a:r>
              <a:rPr lang="ko-KR" altLang="en-US" sz="1200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수가 안정되다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초 긴 연휴 기간 동안 이태원 클럽 집단 감염 발생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 이후 급격히 </a:t>
            </a:r>
            <a:r>
              <a:rPr lang="ko-KR" altLang="en-US" sz="1200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증가</a:t>
            </a:r>
            <a:endParaRPr lang="en-US" altLang="ko-KR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FFCD2D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14DC715-DA8E-4C56-B018-9277971F9E48}"/>
              </a:ext>
            </a:extLst>
          </p:cNvPr>
          <p:cNvSpPr/>
          <p:nvPr/>
        </p:nvSpPr>
        <p:spPr>
          <a:xfrm>
            <a:off x="1455439" y="811163"/>
            <a:ext cx="3342451" cy="4742250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EEAE1C0-91FB-4ABC-9D5A-B48185A1612D}"/>
              </a:ext>
            </a:extLst>
          </p:cNvPr>
          <p:cNvSpPr/>
          <p:nvPr/>
        </p:nvSpPr>
        <p:spPr>
          <a:xfrm>
            <a:off x="7001936" y="811163"/>
            <a:ext cx="3124800" cy="4742250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939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DC3C533-4022-4780-95AE-209DF3C155CC}"/>
              </a:ext>
            </a:extLst>
          </p:cNvPr>
          <p:cNvSpPr/>
          <p:nvPr/>
        </p:nvSpPr>
        <p:spPr>
          <a:xfrm>
            <a:off x="354447" y="123221"/>
            <a:ext cx="1567463" cy="1567463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041B4D-7E9E-48AB-B4DC-F441D5F74188}"/>
              </a:ext>
            </a:extLst>
          </p:cNvPr>
          <p:cNvSpPr/>
          <p:nvPr/>
        </p:nvSpPr>
        <p:spPr>
          <a:xfrm>
            <a:off x="10326029" y="2377943"/>
            <a:ext cx="2270760" cy="2270760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B35F019-E648-4285-A7BD-CABCA3243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026" y="283349"/>
            <a:ext cx="1362303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E2A9C8-6E10-490C-B7DE-57C0B8D49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1139" y="474802"/>
            <a:ext cx="916869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신천지 모임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이태원 클럽 등 </a:t>
            </a:r>
            <a:r>
              <a:rPr lang="ko-KR" altLang="en-US" sz="16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집단감염은 코로나가 퍼지는 것에 아주 큰 영향을 미침</a:t>
            </a:r>
            <a:endParaRPr lang="en-US" altLang="ko-KR" sz="1600" dirty="0">
              <a:solidFill>
                <a:srgbClr val="FF50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>
              <a:buNone/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가장 활발히 움직인 </a:t>
            </a:r>
            <a:r>
              <a:rPr lang="en-US" altLang="ko-KR" sz="16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</a:t>
            </a:r>
            <a:r>
              <a:rPr lang="ko-KR" altLang="en-US" sz="16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수도 가장 많았으며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필수 장소 외에 부가적인 장소도 가장 많이 방문함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>
              <a:buNone/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집단에서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감염이 일어날 경우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유동 인구 수가 많으므로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</a:t>
            </a:r>
            <a:r>
              <a:rPr lang="ko-KR" altLang="en-US" sz="16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감염으로 이어질 확률이 높음</a:t>
            </a:r>
            <a:endParaRPr lang="en-US" altLang="ko-KR" sz="1600" dirty="0">
              <a:solidFill>
                <a:srgbClr val="FF50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 descr="실내, 사람, 방, 쥐고있는이(가) 표시된 사진&#10;&#10;자동 생성된 설명">
            <a:extLst>
              <a:ext uri="{FF2B5EF4-FFF2-40B4-BE49-F238E27FC236}">
                <a16:creationId xmlns:a16="http://schemas.microsoft.com/office/drawing/2014/main" id="{CEB92D4F-19D7-4D0E-9FB5-DCF1326AD2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5641" y="3429000"/>
            <a:ext cx="5715000" cy="3771900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A7716E4A-0F05-466E-918D-7E4729EE8F06}"/>
              </a:ext>
            </a:extLst>
          </p:cNvPr>
          <p:cNvGrpSpPr/>
          <p:nvPr/>
        </p:nvGrpSpPr>
        <p:grpSpPr>
          <a:xfrm flipH="1">
            <a:off x="37240" y="946130"/>
            <a:ext cx="1187574" cy="1112520"/>
            <a:chOff x="1906793" y="1447505"/>
            <a:chExt cx="1187574" cy="1112520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6FB4AEC-28B0-43B4-B0DD-B8E286089A34}"/>
                </a:ext>
              </a:extLst>
            </p:cNvPr>
            <p:cNvSpPr/>
            <p:nvPr/>
          </p:nvSpPr>
          <p:spPr>
            <a:xfrm flipH="1">
              <a:off x="2887561" y="2353219"/>
              <a:ext cx="206806" cy="206806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A854FDF3-AEB6-4ACC-A84F-B5576FB3F7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06793" y="2272638"/>
              <a:ext cx="1127760" cy="0"/>
            </a:xfrm>
            <a:prstGeom prst="line">
              <a:avLst/>
            </a:prstGeom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95D5BC03-770B-4D08-B053-D83D9ADEF0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43233" y="1447505"/>
              <a:ext cx="0" cy="1112520"/>
            </a:xfrm>
            <a:prstGeom prst="line">
              <a:avLst/>
            </a:prstGeom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5F0DC5F-19F1-44A9-B2CA-B2A05B9AB88C}"/>
              </a:ext>
            </a:extLst>
          </p:cNvPr>
          <p:cNvSpPr txBox="1"/>
          <p:nvPr/>
        </p:nvSpPr>
        <p:spPr>
          <a:xfrm>
            <a:off x="354447" y="2505729"/>
            <a:ext cx="9171100" cy="2272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국내 코로나 관련 정책 중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사회적 거리두기 캠페인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</a:t>
            </a:r>
            <a:r>
              <a:rPr lang="ko-KR" altLang="en-US" sz="16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어느 정도 사람들의 유동성을 제한하는 데 효과를 보임</a:t>
            </a:r>
            <a:endParaRPr lang="en-US" altLang="ko-KR" sz="1600" dirty="0">
              <a:solidFill>
                <a:srgbClr val="FF50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사회적 거리두기 기간 동안 코로나가 안정 되었으나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사람들은 경각심을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잃고 또 다시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집단감염을 발생시킴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정책도 중요하나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사태를 극복하기 위해서는 사람들이 노력이 필요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6699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F73D503C-BD90-46CA-B1E1-E14BE3D75B55}"/>
              </a:ext>
            </a:extLst>
          </p:cNvPr>
          <p:cNvGrpSpPr/>
          <p:nvPr/>
        </p:nvGrpSpPr>
        <p:grpSpPr>
          <a:xfrm>
            <a:off x="7536489" y="12720"/>
            <a:ext cx="4504541" cy="3912150"/>
            <a:chOff x="7515225" y="12720"/>
            <a:chExt cx="4504541" cy="3912150"/>
          </a:xfrm>
        </p:grpSpPr>
        <p:pic>
          <p:nvPicPr>
            <p:cNvPr id="7" name="그림 6" descr="텍스트이(가) 표시된 사진&#10;&#10;자동 생성된 설명">
              <a:extLst>
                <a:ext uri="{FF2B5EF4-FFF2-40B4-BE49-F238E27FC236}">
                  <a16:creationId xmlns:a16="http://schemas.microsoft.com/office/drawing/2014/main" id="{AAA31519-8C55-40B2-A6FA-76E55A909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5225" y="12720"/>
              <a:ext cx="4432436" cy="3912150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76D3571-EB00-4901-84BF-D7D0F1E1BD0A}"/>
                </a:ext>
              </a:extLst>
            </p:cNvPr>
            <p:cNvSpPr/>
            <p:nvPr/>
          </p:nvSpPr>
          <p:spPr>
            <a:xfrm>
              <a:off x="7696200" y="104276"/>
              <a:ext cx="3133725" cy="3000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AD4E7B3-8D42-4B26-AD07-41E23E079600}"/>
                </a:ext>
              </a:extLst>
            </p:cNvPr>
            <p:cNvSpPr/>
            <p:nvPr/>
          </p:nvSpPr>
          <p:spPr>
            <a:xfrm>
              <a:off x="7696200" y="290009"/>
              <a:ext cx="4323566" cy="3496071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8B2EAC1-9206-44C3-B010-57A89A205F5A}"/>
                </a:ext>
              </a:extLst>
            </p:cNvPr>
            <p:cNvSpPr txBox="1"/>
            <p:nvPr/>
          </p:nvSpPr>
          <p:spPr>
            <a:xfrm>
              <a:off x="8123373" y="151510"/>
              <a:ext cx="3469219" cy="27699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코로나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19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일일 현황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(2020-01-21 ~ 2020-05-31)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FE84166-8CF2-463C-8345-167266C80E90}"/>
                </a:ext>
              </a:extLst>
            </p:cNvPr>
            <p:cNvSpPr txBox="1"/>
            <p:nvPr/>
          </p:nvSpPr>
          <p:spPr>
            <a:xfrm>
              <a:off x="8320751" y="1927247"/>
              <a:ext cx="50687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 dirty="0">
                  <a:solidFill>
                    <a:srgbClr val="FF5050"/>
                  </a:solidFill>
                </a:rPr>
                <a:t>18th Feb</a:t>
              </a:r>
              <a:endParaRPr lang="ko-KR" altLang="en-US" sz="600" b="1" dirty="0">
                <a:solidFill>
                  <a:srgbClr val="FF5050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1A11718-73B9-4EB2-8C8B-79A5EE80CBE3}"/>
                </a:ext>
              </a:extLst>
            </p:cNvPr>
            <p:cNvSpPr txBox="1"/>
            <p:nvPr/>
          </p:nvSpPr>
          <p:spPr>
            <a:xfrm>
              <a:off x="10270995" y="1970111"/>
              <a:ext cx="48923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 dirty="0">
                  <a:solidFill>
                    <a:srgbClr val="FF5050"/>
                  </a:solidFill>
                  <a:ea typeface="나눔스퀘어 Bold" panose="020B0600000101010101" pitchFamily="50" charset="-127"/>
                </a:rPr>
                <a:t>6th May</a:t>
              </a:r>
              <a:endParaRPr lang="ko-KR" altLang="en-US" sz="600" b="1" dirty="0">
                <a:solidFill>
                  <a:srgbClr val="FF5050"/>
                </a:solidFill>
                <a:ea typeface="나눔스퀘어 Bold" panose="020B0600000101010101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D387B48-BFA3-49E8-85F7-CCC86ED38A5B}"/>
                </a:ext>
              </a:extLst>
            </p:cNvPr>
            <p:cNvSpPr txBox="1"/>
            <p:nvPr/>
          </p:nvSpPr>
          <p:spPr>
            <a:xfrm>
              <a:off x="8320751" y="3584838"/>
              <a:ext cx="50687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 dirty="0">
                  <a:solidFill>
                    <a:srgbClr val="FF5050"/>
                  </a:solidFill>
                </a:rPr>
                <a:t>18th Feb</a:t>
              </a:r>
              <a:endParaRPr lang="ko-KR" altLang="en-US" sz="600" b="1" dirty="0">
                <a:solidFill>
                  <a:srgbClr val="FF5050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BE62A3B-CADA-45F4-9411-542F2B341E43}"/>
                </a:ext>
              </a:extLst>
            </p:cNvPr>
            <p:cNvSpPr txBox="1"/>
            <p:nvPr/>
          </p:nvSpPr>
          <p:spPr>
            <a:xfrm>
              <a:off x="10270995" y="3601414"/>
              <a:ext cx="48923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 dirty="0">
                  <a:solidFill>
                    <a:srgbClr val="FF5050"/>
                  </a:solidFill>
                  <a:ea typeface="나눔스퀘어 Bold" panose="020B0600000101010101" pitchFamily="50" charset="-127"/>
                </a:rPr>
                <a:t>6th May</a:t>
              </a:r>
              <a:endParaRPr lang="ko-KR" altLang="en-US" sz="600" b="1" dirty="0">
                <a:solidFill>
                  <a:srgbClr val="FF5050"/>
                </a:solidFill>
                <a:ea typeface="나눔스퀘어 Bold" panose="020B0600000101010101" pitchFamily="50" charset="-127"/>
              </a:endParaRP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3F7EEDF1-481D-49CF-AA08-567C22F62CED}"/>
                </a:ext>
              </a:extLst>
            </p:cNvPr>
            <p:cNvCxnSpPr/>
            <p:nvPr/>
          </p:nvCxnSpPr>
          <p:spPr>
            <a:xfrm>
              <a:off x="8607406" y="3429371"/>
              <a:ext cx="0" cy="16656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B448AC17-2330-4D14-9B7C-5D27ABAF58EB}"/>
                </a:ext>
              </a:extLst>
            </p:cNvPr>
            <p:cNvCxnSpPr/>
            <p:nvPr/>
          </p:nvCxnSpPr>
          <p:spPr>
            <a:xfrm>
              <a:off x="8607406" y="1802227"/>
              <a:ext cx="0" cy="16656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AC02A755-5A81-4F17-8D06-6EC3AE94BD63}"/>
                </a:ext>
              </a:extLst>
            </p:cNvPr>
            <p:cNvCxnSpPr>
              <a:cxnSpLocks/>
            </p:cNvCxnSpPr>
            <p:nvPr/>
          </p:nvCxnSpPr>
          <p:spPr>
            <a:xfrm>
              <a:off x="10490961" y="1802227"/>
              <a:ext cx="0" cy="25200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A2FF3587-8EF1-4066-8FF6-EEB6D86D8BAD}"/>
                </a:ext>
              </a:extLst>
            </p:cNvPr>
            <p:cNvCxnSpPr>
              <a:cxnSpLocks/>
            </p:cNvCxnSpPr>
            <p:nvPr/>
          </p:nvCxnSpPr>
          <p:spPr>
            <a:xfrm>
              <a:off x="10490961" y="3418270"/>
              <a:ext cx="0" cy="25200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B4695058-96D7-4ADE-BDC0-A638FA1EF3D7}"/>
              </a:ext>
            </a:extLst>
          </p:cNvPr>
          <p:cNvSpPr/>
          <p:nvPr/>
        </p:nvSpPr>
        <p:spPr>
          <a:xfrm>
            <a:off x="0" y="0"/>
            <a:ext cx="7593806" cy="6858000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A666EE-C312-4243-87B1-D5179E321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375" y="3853413"/>
            <a:ext cx="4316131" cy="2900311"/>
          </a:xfrm>
        </p:spPr>
        <p:txBody>
          <a:bodyPr anchor="ctr">
            <a:no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2020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</a:t>
            </a:r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최초로 국내 코로나</a:t>
            </a:r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 </a:t>
            </a:r>
            <a:r>
              <a:rPr lang="ko-KR" altLang="en-US" sz="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발생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질병관리본부를 중심으로 코로나 바이러스가 확산되지 않도록 관리한 결과</a:t>
            </a:r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일까지 국내 총 </a:t>
            </a:r>
            <a:r>
              <a:rPr lang="ko-KR" altLang="en-US" sz="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</a:t>
            </a:r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altLang="ko-KR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999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신천지 집단감염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999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(1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999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유행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999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신천지 신도인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31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번째 </a:t>
            </a:r>
            <a:r>
              <a:rPr lang="ko-KR" altLang="en-US" sz="10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등장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15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~16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양일간 대구에서 열린 대규모 신천지 집회에 참석함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대구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경북지역 신천지 교인을 중심으로 감염자 확산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기준 전국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7,088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 중 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대구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경북권에서만 </a:t>
            </a:r>
            <a:r>
              <a:rPr lang="ko-KR" altLang="en-US" sz="10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6,100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50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ko-KR" altLang="en-US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999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이태원 집단감염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999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999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유행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999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서울시 </a:t>
            </a:r>
            <a:r>
              <a:rPr lang="ko-KR" altLang="en-US" sz="10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용인구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이태원클럽 감염자 최초 발생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  <a:buAutoNum type="arabicPeriod"/>
            </a:pP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2. 5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26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기준 총 누적환자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255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클럽 방문자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96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그들의 가족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지인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동료 등 접촉으로 인한 감염 </a:t>
            </a:r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159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</a:t>
            </a: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A2CFACC9-A876-42C7-AB6E-50BCAD9931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225" y="1264921"/>
            <a:ext cx="2983895" cy="2104712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C205B88A-1BA9-4597-BFBC-FA7D86757917}"/>
              </a:ext>
            </a:extLst>
          </p:cNvPr>
          <p:cNvSpPr/>
          <p:nvPr/>
        </p:nvSpPr>
        <p:spPr>
          <a:xfrm>
            <a:off x="7122319" y="109141"/>
            <a:ext cx="250651" cy="25065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0367976-832F-4FC1-BAF9-88006493743E}"/>
              </a:ext>
            </a:extLst>
          </p:cNvPr>
          <p:cNvSpPr/>
          <p:nvPr/>
        </p:nvSpPr>
        <p:spPr>
          <a:xfrm>
            <a:off x="4243388" y="3778830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A17472EF-4992-49B5-AFE0-85FE3184A7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74510">
            <a:off x="152636" y="1614487"/>
            <a:ext cx="4341461" cy="5236370"/>
          </a:xfrm>
          <a:prstGeom prst="rect">
            <a:avLst/>
          </a:prstGeom>
          <a:effectLst>
            <a:outerShdw blurRad="50800" dist="38100" dir="5400000" algn="t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48FED7C5-1BF9-4634-B244-153CC77D9BFA}"/>
              </a:ext>
            </a:extLst>
          </p:cNvPr>
          <p:cNvSpPr/>
          <p:nvPr/>
        </p:nvSpPr>
        <p:spPr>
          <a:xfrm>
            <a:off x="-196125" y="337901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2C8D5B-34AC-4F59-9C0B-E9686B3C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4" y="109141"/>
            <a:ext cx="6322219" cy="500062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19,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집단감염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심각성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460ED3B-BCAC-4DCD-92E2-92B78A867DC3}"/>
              </a:ext>
            </a:extLst>
          </p:cNvPr>
          <p:cNvSpPr/>
          <p:nvPr/>
        </p:nvSpPr>
        <p:spPr>
          <a:xfrm>
            <a:off x="5915143" y="6172597"/>
            <a:ext cx="361713" cy="361713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547B175-0ACB-4FD9-B665-41ACDF19D6E6}"/>
              </a:ext>
            </a:extLst>
          </p:cNvPr>
          <p:cNvSpPr/>
          <p:nvPr/>
        </p:nvSpPr>
        <p:spPr>
          <a:xfrm>
            <a:off x="6475363" y="5807869"/>
            <a:ext cx="254954" cy="254954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98FCB5A-0F66-44DE-A4E8-FFE68DE5A397}"/>
              </a:ext>
            </a:extLst>
          </p:cNvPr>
          <p:cNvSpPr/>
          <p:nvPr/>
        </p:nvSpPr>
        <p:spPr>
          <a:xfrm>
            <a:off x="70583" y="155017"/>
            <a:ext cx="120803" cy="355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329AFA2-A994-455E-B2AC-775099E0DAC0}"/>
              </a:ext>
            </a:extLst>
          </p:cNvPr>
          <p:cNvSpPr txBox="1"/>
          <p:nvPr/>
        </p:nvSpPr>
        <p:spPr>
          <a:xfrm>
            <a:off x="4298354" y="4080451"/>
            <a:ext cx="34915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집단 모임으로 인해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집단감염 발생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더 나아가 이로 인한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감염</a:t>
            </a:r>
            <a:r>
              <a:rPr lang="ko-KR" altLang="en-US" sz="1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발생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3190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화살표: 오른쪽 72">
            <a:extLst>
              <a:ext uri="{FF2B5EF4-FFF2-40B4-BE49-F238E27FC236}">
                <a16:creationId xmlns:a16="http://schemas.microsoft.com/office/drawing/2014/main" id="{18DD5D18-C378-477C-9DEB-F60D177D3E34}"/>
              </a:ext>
            </a:extLst>
          </p:cNvPr>
          <p:cNvSpPr/>
          <p:nvPr/>
        </p:nvSpPr>
        <p:spPr>
          <a:xfrm>
            <a:off x="4183385" y="1800073"/>
            <a:ext cx="3369844" cy="1669175"/>
          </a:xfrm>
          <a:prstGeom prst="rightArrow">
            <a:avLst/>
          </a:prstGeom>
          <a:solidFill>
            <a:srgbClr val="009999"/>
          </a:solidFill>
          <a:ln>
            <a:noFill/>
          </a:ln>
          <a:effectLst>
            <a:outerShdw blurRad="50800" dist="38100" dir="2700000" algn="tl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4695058-96D7-4ADE-BDC0-A638FA1EF3D7}"/>
              </a:ext>
            </a:extLst>
          </p:cNvPr>
          <p:cNvSpPr/>
          <p:nvPr/>
        </p:nvSpPr>
        <p:spPr>
          <a:xfrm>
            <a:off x="0" y="0"/>
            <a:ext cx="6528315" cy="6858000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205B88A-1BA9-4597-BFBC-FA7D86757917}"/>
              </a:ext>
            </a:extLst>
          </p:cNvPr>
          <p:cNvSpPr/>
          <p:nvPr/>
        </p:nvSpPr>
        <p:spPr>
          <a:xfrm>
            <a:off x="5544126" y="109141"/>
            <a:ext cx="250651" cy="25065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0367976-832F-4FC1-BAF9-88006493743E}"/>
              </a:ext>
            </a:extLst>
          </p:cNvPr>
          <p:cNvSpPr/>
          <p:nvPr/>
        </p:nvSpPr>
        <p:spPr>
          <a:xfrm>
            <a:off x="823360" y="229698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FED7C5-1BF9-4634-B244-153CC77D9BFA}"/>
              </a:ext>
            </a:extLst>
          </p:cNvPr>
          <p:cNvSpPr/>
          <p:nvPr/>
        </p:nvSpPr>
        <p:spPr>
          <a:xfrm>
            <a:off x="-196125" y="6532840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460ED3B-BCAC-4DCD-92E2-92B78A867DC3}"/>
              </a:ext>
            </a:extLst>
          </p:cNvPr>
          <p:cNvSpPr/>
          <p:nvPr/>
        </p:nvSpPr>
        <p:spPr>
          <a:xfrm>
            <a:off x="5915143" y="5284589"/>
            <a:ext cx="361713" cy="361713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547B175-0ACB-4FD9-B665-41ACDF19D6E6}"/>
              </a:ext>
            </a:extLst>
          </p:cNvPr>
          <p:cNvSpPr/>
          <p:nvPr/>
        </p:nvSpPr>
        <p:spPr>
          <a:xfrm>
            <a:off x="1072557" y="5807869"/>
            <a:ext cx="254954" cy="254954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98FCB5A-0F66-44DE-A4E8-FFE68DE5A397}"/>
              </a:ext>
            </a:extLst>
          </p:cNvPr>
          <p:cNvSpPr/>
          <p:nvPr/>
        </p:nvSpPr>
        <p:spPr>
          <a:xfrm>
            <a:off x="70583" y="155017"/>
            <a:ext cx="120803" cy="355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64077FD-DA4D-49B9-806C-4123B032A6A1}"/>
              </a:ext>
            </a:extLst>
          </p:cNvPr>
          <p:cNvGrpSpPr/>
          <p:nvPr/>
        </p:nvGrpSpPr>
        <p:grpSpPr>
          <a:xfrm>
            <a:off x="187813" y="1341589"/>
            <a:ext cx="2144180" cy="2586143"/>
            <a:chOff x="7472556" y="924623"/>
            <a:chExt cx="4152774" cy="5008754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689EFEF4-45C1-4078-9D39-E7086D0E0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72556" y="924623"/>
              <a:ext cx="4152774" cy="5008754"/>
            </a:xfrm>
            <a:prstGeom prst="rect">
              <a:avLst/>
            </a:prstGeom>
          </p:spPr>
        </p:pic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BEE81954-F734-4080-AB04-2CE248316E08}"/>
                </a:ext>
              </a:extLst>
            </p:cNvPr>
            <p:cNvSpPr/>
            <p:nvPr/>
          </p:nvSpPr>
          <p:spPr>
            <a:xfrm>
              <a:off x="8693944" y="1355834"/>
              <a:ext cx="2828926" cy="315734"/>
            </a:xfrm>
            <a:prstGeom prst="rect">
              <a:avLst/>
            </a:prstGeom>
            <a:noFill/>
            <a:ln w="38100">
              <a:solidFill>
                <a:srgbClr val="FF5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E4CA3FB0-F25A-4AA9-A611-3AE338514A06}"/>
                </a:ext>
              </a:extLst>
            </p:cNvPr>
            <p:cNvSpPr/>
            <p:nvPr/>
          </p:nvSpPr>
          <p:spPr>
            <a:xfrm>
              <a:off x="9093994" y="2913171"/>
              <a:ext cx="2428876" cy="315734"/>
            </a:xfrm>
            <a:prstGeom prst="rect">
              <a:avLst/>
            </a:prstGeom>
            <a:noFill/>
            <a:ln w="38100">
              <a:solidFill>
                <a:srgbClr val="FFCD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B2C8D5B-34AC-4F59-9C0B-E9686B3C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4" y="109141"/>
            <a:ext cx="6322219" cy="500062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19 </a:t>
            </a:r>
            <a:r>
              <a:rPr lang="ko-KR" altLang="en-US" sz="2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확진자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감염 경로</a:t>
            </a: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23CC32F-731D-492A-8FD1-4835A020F57A}"/>
              </a:ext>
            </a:extLst>
          </p:cNvPr>
          <p:cNvGrpSpPr/>
          <p:nvPr/>
        </p:nvGrpSpPr>
        <p:grpSpPr>
          <a:xfrm>
            <a:off x="2642801" y="761116"/>
            <a:ext cx="3607272" cy="3747089"/>
            <a:chOff x="3245311" y="761116"/>
            <a:chExt cx="4095961" cy="4254719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8A8CBBF3-795D-4EB6-9A10-1B64508B07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5311" y="761116"/>
              <a:ext cx="4095961" cy="4254719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8B2EAC1-9206-44C3-B010-57A89A205F5A}"/>
                </a:ext>
              </a:extLst>
            </p:cNvPr>
            <p:cNvSpPr txBox="1"/>
            <p:nvPr/>
          </p:nvSpPr>
          <p:spPr>
            <a:xfrm>
              <a:off x="3800407" y="4692039"/>
              <a:ext cx="2985769" cy="261610"/>
            </a:xfrm>
            <a:prstGeom prst="rect">
              <a:avLst/>
            </a:prstGeom>
            <a:solidFill>
              <a:schemeClr val="bg1"/>
            </a:solidFill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코로나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19 </a:t>
              </a:r>
              <a:r>
                <a:rPr lang="ko-KR" alt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확진자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감염 경로 상위 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10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487C373-E18A-48C2-A183-B6301B3D9304}"/>
                </a:ext>
              </a:extLst>
            </p:cNvPr>
            <p:cNvSpPr/>
            <p:nvPr/>
          </p:nvSpPr>
          <p:spPr>
            <a:xfrm>
              <a:off x="3877340" y="3147237"/>
              <a:ext cx="226827" cy="992372"/>
            </a:xfrm>
            <a:prstGeom prst="rect">
              <a:avLst/>
            </a:prstGeom>
            <a:noFill/>
            <a:ln w="19050">
              <a:solidFill>
                <a:srgbClr val="FF5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6F4368F1-62C1-4D68-9086-FC7ADD11C164}"/>
                </a:ext>
              </a:extLst>
            </p:cNvPr>
            <p:cNvSpPr/>
            <p:nvPr/>
          </p:nvSpPr>
          <p:spPr>
            <a:xfrm>
              <a:off x="5179877" y="3147237"/>
              <a:ext cx="226827" cy="786810"/>
            </a:xfrm>
            <a:prstGeom prst="rect">
              <a:avLst/>
            </a:prstGeom>
            <a:noFill/>
            <a:ln w="19050">
              <a:solidFill>
                <a:srgbClr val="FFCD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3BDB7B0F-AD1A-4EC0-A74D-5582D745DBEA}"/>
              </a:ext>
            </a:extLst>
          </p:cNvPr>
          <p:cNvGrpSpPr/>
          <p:nvPr/>
        </p:nvGrpSpPr>
        <p:grpSpPr>
          <a:xfrm>
            <a:off x="7576863" y="488510"/>
            <a:ext cx="4308332" cy="3066975"/>
            <a:chOff x="6983818" y="510362"/>
            <a:chExt cx="3918090" cy="2789173"/>
          </a:xfrm>
        </p:grpSpPr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7DC5EF30-332A-4E6B-9706-54E724D737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02" t="17175" r="40660"/>
            <a:stretch/>
          </p:blipFill>
          <p:spPr>
            <a:xfrm>
              <a:off x="6983818" y="510362"/>
              <a:ext cx="2308282" cy="2352187"/>
            </a:xfrm>
            <a:prstGeom prst="rect">
              <a:avLst/>
            </a:prstGeom>
          </p:spPr>
        </p:pic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58B30409-EBAF-46C3-B775-8A5456DE58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65" r="1"/>
            <a:stretch/>
          </p:blipFill>
          <p:spPr>
            <a:xfrm>
              <a:off x="9323259" y="556743"/>
              <a:ext cx="1578649" cy="2742792"/>
            </a:xfrm>
            <a:prstGeom prst="rect">
              <a:avLst/>
            </a:prstGeom>
          </p:spPr>
        </p:pic>
      </p:grpSp>
      <p:sp>
        <p:nvSpPr>
          <p:cNvPr id="72" name="내용 개체 틀 71">
            <a:extLst>
              <a:ext uri="{FF2B5EF4-FFF2-40B4-BE49-F238E27FC236}">
                <a16:creationId xmlns:a16="http://schemas.microsoft.com/office/drawing/2014/main" id="{DEAEF856-86D0-4672-9D6C-C1E5BE27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52272" y="4994725"/>
            <a:ext cx="6322219" cy="1538314"/>
          </a:xfrm>
        </p:spPr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대부분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집단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으로부터 감염된 것을 볼 수 있음</a:t>
            </a:r>
            <a:endParaRPr kumimoji="0" lang="en-US" altLang="ko-KR" sz="1400" b="0" i="0" u="none" strike="noStrike" kern="120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집단감염에서 발생한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n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차 감염은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contact with patient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로 구분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 되기 때문에</a:t>
            </a:r>
            <a:endParaRPr kumimoji="0" lang="en-US" altLang="ko-KR" sz="1400" b="0" i="0" u="none" strike="noStrike" kern="120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집단감염의 피해는 데이터에 나타난 것보다 더 클 가능성 농후함</a:t>
            </a:r>
            <a:endParaRPr kumimoji="0" lang="en-US" altLang="ko-KR" sz="1400" b="0" i="0" u="none" strike="noStrike" kern="120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indent="0">
              <a:buNone/>
            </a:pPr>
            <a:endParaRPr lang="ko-KR" altLang="en-US" dirty="0"/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E68648AB-A248-4FBC-AED2-9AC68C867433}"/>
              </a:ext>
            </a:extLst>
          </p:cNvPr>
          <p:cNvGrpSpPr/>
          <p:nvPr/>
        </p:nvGrpSpPr>
        <p:grpSpPr>
          <a:xfrm>
            <a:off x="7215477" y="3736521"/>
            <a:ext cx="3463234" cy="2958309"/>
            <a:chOff x="7215477" y="3736521"/>
            <a:chExt cx="3463234" cy="2958309"/>
          </a:xfrm>
        </p:grpSpPr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5DB78622-422B-47AA-88AF-85D689DF5156}"/>
                </a:ext>
              </a:extLst>
            </p:cNvPr>
            <p:cNvGrpSpPr/>
            <p:nvPr/>
          </p:nvGrpSpPr>
          <p:grpSpPr>
            <a:xfrm>
              <a:off x="7215477" y="3736521"/>
              <a:ext cx="3463234" cy="2958309"/>
              <a:chOff x="6433930" y="3208415"/>
              <a:chExt cx="3715381" cy="3173695"/>
            </a:xfrm>
          </p:grpSpPr>
          <p:pic>
            <p:nvPicPr>
              <p:cNvPr id="61" name="그림 60">
                <a:extLst>
                  <a:ext uri="{FF2B5EF4-FFF2-40B4-BE49-F238E27FC236}">
                    <a16:creationId xmlns:a16="http://schemas.microsoft.com/office/drawing/2014/main" id="{D6C39D82-98EB-40B6-BF1D-A07478CD2B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4945"/>
              <a:stretch/>
            </p:blipFill>
            <p:spPr>
              <a:xfrm>
                <a:off x="6433930" y="3208415"/>
                <a:ext cx="3715381" cy="3024287"/>
              </a:xfrm>
              <a:prstGeom prst="rect">
                <a:avLst/>
              </a:prstGeom>
            </p:spPr>
          </p:pic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E69F21A4-FFE6-4985-A8DC-3DBE2EB28335}"/>
                  </a:ext>
                </a:extLst>
              </p:cNvPr>
              <p:cNvSpPr txBox="1"/>
              <p:nvPr/>
            </p:nvSpPr>
            <p:spPr>
              <a:xfrm>
                <a:off x="7715981" y="6151278"/>
                <a:ext cx="115127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집단</a:t>
                </a:r>
                <a:r>
                  <a:rPr lang="en-US" altLang="ko-KR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개인 감염 비율</a:t>
                </a:r>
              </a:p>
            </p:txBody>
          </p: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BA90B17-D3C5-4E91-B05A-FC98C0B0174E}"/>
                </a:ext>
              </a:extLst>
            </p:cNvPr>
            <p:cNvSpPr txBox="1"/>
            <p:nvPr/>
          </p:nvSpPr>
          <p:spPr>
            <a:xfrm>
              <a:off x="8037557" y="4551716"/>
              <a:ext cx="602512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30.78%</a:t>
              </a:r>
              <a:endParaRPr lang="ko-KR" altLang="en-US" sz="8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72CF392F-A298-40FD-AEE3-5A38CFFAF072}"/>
                </a:ext>
              </a:extLst>
            </p:cNvPr>
            <p:cNvSpPr txBox="1"/>
            <p:nvPr/>
          </p:nvSpPr>
          <p:spPr>
            <a:xfrm>
              <a:off x="9182410" y="5430858"/>
              <a:ext cx="602512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8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69.22%</a:t>
              </a:r>
              <a:endParaRPr lang="ko-KR" altLang="en-US" sz="8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F677BB09-2224-43DB-8C09-F3DC53D44ECB}"/>
                </a:ext>
              </a:extLst>
            </p:cNvPr>
            <p:cNvSpPr txBox="1"/>
            <p:nvPr/>
          </p:nvSpPr>
          <p:spPr>
            <a:xfrm>
              <a:off x="7379934" y="4115319"/>
              <a:ext cx="393857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8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개인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1B11A511-34AB-4976-8A42-2DE56D7DE08B}"/>
                </a:ext>
              </a:extLst>
            </p:cNvPr>
            <p:cNvSpPr txBox="1"/>
            <p:nvPr/>
          </p:nvSpPr>
          <p:spPr>
            <a:xfrm>
              <a:off x="10042737" y="5847379"/>
              <a:ext cx="393857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8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집단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0227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4695058-96D7-4ADE-BDC0-A638FA1EF3D7}"/>
              </a:ext>
            </a:extLst>
          </p:cNvPr>
          <p:cNvSpPr/>
          <p:nvPr/>
        </p:nvSpPr>
        <p:spPr>
          <a:xfrm>
            <a:off x="0" y="0"/>
            <a:ext cx="12192000" cy="5166360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205B88A-1BA9-4597-BFBC-FA7D86757917}"/>
              </a:ext>
            </a:extLst>
          </p:cNvPr>
          <p:cNvSpPr/>
          <p:nvPr/>
        </p:nvSpPr>
        <p:spPr>
          <a:xfrm>
            <a:off x="5544126" y="109141"/>
            <a:ext cx="250651" cy="25065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0367976-832F-4FC1-BAF9-88006493743E}"/>
              </a:ext>
            </a:extLst>
          </p:cNvPr>
          <p:cNvSpPr/>
          <p:nvPr/>
        </p:nvSpPr>
        <p:spPr>
          <a:xfrm>
            <a:off x="823360" y="229698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FED7C5-1BF9-4634-B244-153CC77D9BFA}"/>
              </a:ext>
            </a:extLst>
          </p:cNvPr>
          <p:cNvSpPr/>
          <p:nvPr/>
        </p:nvSpPr>
        <p:spPr>
          <a:xfrm>
            <a:off x="103583" y="4052108"/>
            <a:ext cx="631031" cy="631032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460ED3B-BCAC-4DCD-92E2-92B78A867DC3}"/>
              </a:ext>
            </a:extLst>
          </p:cNvPr>
          <p:cNvSpPr/>
          <p:nvPr/>
        </p:nvSpPr>
        <p:spPr>
          <a:xfrm>
            <a:off x="11620736" y="4397895"/>
            <a:ext cx="361713" cy="361713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547B175-0ACB-4FD9-B665-41ACDF19D6E6}"/>
              </a:ext>
            </a:extLst>
          </p:cNvPr>
          <p:cNvSpPr/>
          <p:nvPr/>
        </p:nvSpPr>
        <p:spPr>
          <a:xfrm>
            <a:off x="10826157" y="847331"/>
            <a:ext cx="254954" cy="254954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98FCB5A-0F66-44DE-A4E8-FFE68DE5A397}"/>
              </a:ext>
            </a:extLst>
          </p:cNvPr>
          <p:cNvSpPr/>
          <p:nvPr/>
        </p:nvSpPr>
        <p:spPr>
          <a:xfrm>
            <a:off x="70583" y="155017"/>
            <a:ext cx="120803" cy="355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2C8D5B-34AC-4F59-9C0B-E9686B3C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4" y="109141"/>
            <a:ext cx="7597995" cy="500062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집단감염으로 인한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사회적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경제적 손실 발생</a:t>
            </a:r>
          </a:p>
        </p:txBody>
      </p:sp>
      <p:sp>
        <p:nvSpPr>
          <p:cNvPr id="72" name="내용 개체 틀 71">
            <a:extLst>
              <a:ext uri="{FF2B5EF4-FFF2-40B4-BE49-F238E27FC236}">
                <a16:creationId xmlns:a16="http://schemas.microsoft.com/office/drawing/2014/main" id="{DEAEF856-86D0-4672-9D6C-C1E5BE27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034" y="5381804"/>
            <a:ext cx="8643933" cy="1180194"/>
          </a:xfr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신천지 사건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이태원 클럽 사건 이후 코로나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 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검사자 수가 급격히 증가함</a:t>
            </a:r>
            <a:endParaRPr lang="en-US" altLang="ko-KR" sz="14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감염자가 아님에도 불구하고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당시 그 장소에 있던 사람들은 필수로 검사를 받으며</a:t>
            </a:r>
            <a:endParaRPr lang="en-US" altLang="ko-KR" sz="14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검사에 따른 사회적 및 경제적 손실 발생</a:t>
            </a:r>
            <a:endParaRPr kumimoji="0" lang="en-US" altLang="ko-KR" sz="1400" b="0" i="0" u="none" strike="noStrike" kern="120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FF5050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793D8F9-30C4-4C21-B2C4-1ABAD2F1C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99" y="956693"/>
            <a:ext cx="11353800" cy="3649980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B294BA9-3080-4D6B-B914-90031067588F}"/>
              </a:ext>
            </a:extLst>
          </p:cNvPr>
          <p:cNvCxnSpPr/>
          <p:nvPr/>
        </p:nvCxnSpPr>
        <p:spPr>
          <a:xfrm flipV="1">
            <a:off x="3068664" y="1790829"/>
            <a:ext cx="0" cy="2049651"/>
          </a:xfrm>
          <a:prstGeom prst="line">
            <a:avLst/>
          </a:prstGeom>
          <a:ln w="15875">
            <a:solidFill>
              <a:srgbClr val="FF5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B5644D0-E834-45D2-A839-1B8E958D7473}"/>
              </a:ext>
            </a:extLst>
          </p:cNvPr>
          <p:cNvSpPr/>
          <p:nvPr/>
        </p:nvSpPr>
        <p:spPr>
          <a:xfrm>
            <a:off x="1015489" y="3906047"/>
            <a:ext cx="10164722" cy="545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8FBAE2-CBE7-4359-8672-90B5A4775D46}"/>
              </a:ext>
            </a:extLst>
          </p:cNvPr>
          <p:cNvSpPr txBox="1"/>
          <p:nvPr/>
        </p:nvSpPr>
        <p:spPr>
          <a:xfrm>
            <a:off x="2541691" y="1595670"/>
            <a:ext cx="1053945" cy="215444"/>
          </a:xfrm>
          <a:prstGeom prst="rect">
            <a:avLst/>
          </a:prstGeom>
          <a:solidFill>
            <a:schemeClr val="bg1"/>
          </a:solidFill>
          <a:ln w="19050">
            <a:solidFill>
              <a:srgbClr val="FF5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신천지 집단감염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22E1409-F671-4F96-9788-88DFE3742FE3}"/>
              </a:ext>
            </a:extLst>
          </p:cNvPr>
          <p:cNvSpPr txBox="1"/>
          <p:nvPr/>
        </p:nvSpPr>
        <p:spPr>
          <a:xfrm>
            <a:off x="7184068" y="1356121"/>
            <a:ext cx="1104302" cy="215444"/>
          </a:xfrm>
          <a:prstGeom prst="rect">
            <a:avLst/>
          </a:prstGeom>
          <a:solidFill>
            <a:schemeClr val="bg1"/>
          </a:solidFill>
          <a:ln w="19050">
            <a:solidFill>
              <a:srgbClr val="FF5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이태원 클럽 집단감염</a:t>
            </a: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9D72EA68-5F26-4FFD-8BC1-8F9B1371B23D}"/>
              </a:ext>
            </a:extLst>
          </p:cNvPr>
          <p:cNvCxnSpPr>
            <a:cxnSpLocks/>
            <a:endCxn id="39" idx="2"/>
          </p:cNvCxnSpPr>
          <p:nvPr/>
        </p:nvCxnSpPr>
        <p:spPr>
          <a:xfrm flipV="1">
            <a:off x="7736219" y="1571565"/>
            <a:ext cx="0" cy="2285897"/>
          </a:xfrm>
          <a:prstGeom prst="line">
            <a:avLst/>
          </a:prstGeom>
          <a:ln w="15875">
            <a:solidFill>
              <a:srgbClr val="FF5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6281A80-51AA-434B-AB81-B3B5A7CF6567}"/>
              </a:ext>
            </a:extLst>
          </p:cNvPr>
          <p:cNvSpPr txBox="1"/>
          <p:nvPr/>
        </p:nvSpPr>
        <p:spPr>
          <a:xfrm rot="19618547">
            <a:off x="2705571" y="3943305"/>
            <a:ext cx="52770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18th Feb.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6CE29B0-AEA6-43D3-9506-B07B65B2A16F}"/>
              </a:ext>
            </a:extLst>
          </p:cNvPr>
          <p:cNvSpPr txBox="1"/>
          <p:nvPr/>
        </p:nvSpPr>
        <p:spPr>
          <a:xfrm rot="19618547">
            <a:off x="7399454" y="3939097"/>
            <a:ext cx="48923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6th May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5429DAF-8DC1-4697-9770-38F3D73B93F9}"/>
              </a:ext>
            </a:extLst>
          </p:cNvPr>
          <p:cNvSpPr txBox="1"/>
          <p:nvPr/>
        </p:nvSpPr>
        <p:spPr>
          <a:xfrm rot="19618547">
            <a:off x="966434" y="3934549"/>
            <a:ext cx="51969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20th Jan.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B6F66D25-0D2C-4AFD-9531-E859ADDA7389}"/>
              </a:ext>
            </a:extLst>
          </p:cNvPr>
          <p:cNvCxnSpPr>
            <a:cxnSpLocks/>
          </p:cNvCxnSpPr>
          <p:nvPr/>
        </p:nvCxnSpPr>
        <p:spPr>
          <a:xfrm flipV="1">
            <a:off x="2062717" y="3844027"/>
            <a:ext cx="0" cy="10800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3FF87D15-3217-4E25-A1B7-DE7E2DEBC3AD}"/>
              </a:ext>
            </a:extLst>
          </p:cNvPr>
          <p:cNvSpPr txBox="1"/>
          <p:nvPr/>
        </p:nvSpPr>
        <p:spPr>
          <a:xfrm rot="19618547">
            <a:off x="1714366" y="4019640"/>
            <a:ext cx="4716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1st Feb.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889B980-23D2-40AB-9912-3209F1FCA42D}"/>
              </a:ext>
            </a:extLst>
          </p:cNvPr>
          <p:cNvSpPr txBox="1"/>
          <p:nvPr/>
        </p:nvSpPr>
        <p:spPr>
          <a:xfrm rot="19618547">
            <a:off x="3453252" y="3943305"/>
            <a:ext cx="48763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1st Mar.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AA179D6-A73D-4E57-8A28-8F8D155071F1}"/>
              </a:ext>
            </a:extLst>
          </p:cNvPr>
          <p:cNvSpPr txBox="1"/>
          <p:nvPr/>
        </p:nvSpPr>
        <p:spPr>
          <a:xfrm rot="19618547">
            <a:off x="5301367" y="3959776"/>
            <a:ext cx="4748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1st Apr.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7319C7D-A888-409F-A98C-EC94F67CE61D}"/>
              </a:ext>
            </a:extLst>
          </p:cNvPr>
          <p:cNvSpPr txBox="1"/>
          <p:nvPr/>
        </p:nvSpPr>
        <p:spPr>
          <a:xfrm rot="19618547">
            <a:off x="7093308" y="3990084"/>
            <a:ext cx="47801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1st May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77613EE-E2FE-435D-9505-D56807F4CAA5}"/>
              </a:ext>
            </a:extLst>
          </p:cNvPr>
          <p:cNvSpPr txBox="1"/>
          <p:nvPr/>
        </p:nvSpPr>
        <p:spPr>
          <a:xfrm rot="19618547">
            <a:off x="8941388" y="3959776"/>
            <a:ext cx="4683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1st Jun.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AAC841E2-545E-4A46-96B7-E3BEC0DDFF59}"/>
              </a:ext>
            </a:extLst>
          </p:cNvPr>
          <p:cNvCxnSpPr>
            <a:cxnSpLocks/>
          </p:cNvCxnSpPr>
          <p:nvPr/>
        </p:nvCxnSpPr>
        <p:spPr>
          <a:xfrm flipV="1">
            <a:off x="1348564" y="3824444"/>
            <a:ext cx="0" cy="10800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0269A072-10DD-4279-B3B9-913181BBF1CC}"/>
              </a:ext>
            </a:extLst>
          </p:cNvPr>
          <p:cNvCxnSpPr>
            <a:cxnSpLocks/>
          </p:cNvCxnSpPr>
          <p:nvPr/>
        </p:nvCxnSpPr>
        <p:spPr>
          <a:xfrm flipV="1">
            <a:off x="3792279" y="3824443"/>
            <a:ext cx="0" cy="127584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>
            <a:extLst>
              <a:ext uri="{FF2B5EF4-FFF2-40B4-BE49-F238E27FC236}">
                <a16:creationId xmlns:a16="http://schemas.microsoft.com/office/drawing/2014/main" id="{2887902A-3891-495E-8141-AD6424550101}"/>
              </a:ext>
            </a:extLst>
          </p:cNvPr>
          <p:cNvCxnSpPr>
            <a:cxnSpLocks/>
          </p:cNvCxnSpPr>
          <p:nvPr/>
        </p:nvCxnSpPr>
        <p:spPr>
          <a:xfrm flipV="1">
            <a:off x="5641099" y="3840390"/>
            <a:ext cx="0" cy="127584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1F968A0-5959-40B1-9A33-FF88BE5C0C56}"/>
              </a:ext>
            </a:extLst>
          </p:cNvPr>
          <p:cNvCxnSpPr>
            <a:cxnSpLocks/>
          </p:cNvCxnSpPr>
          <p:nvPr/>
        </p:nvCxnSpPr>
        <p:spPr>
          <a:xfrm flipV="1">
            <a:off x="7427370" y="3840390"/>
            <a:ext cx="0" cy="127584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4CBBCC6E-DA1D-4221-941E-B720081B6CE6}"/>
              </a:ext>
            </a:extLst>
          </p:cNvPr>
          <p:cNvCxnSpPr>
            <a:cxnSpLocks/>
          </p:cNvCxnSpPr>
          <p:nvPr/>
        </p:nvCxnSpPr>
        <p:spPr>
          <a:xfrm flipV="1">
            <a:off x="9277963" y="3840390"/>
            <a:ext cx="0" cy="127584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37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4695058-96D7-4ADE-BDC0-A638FA1EF3D7}"/>
              </a:ext>
            </a:extLst>
          </p:cNvPr>
          <p:cNvSpPr/>
          <p:nvPr/>
        </p:nvSpPr>
        <p:spPr>
          <a:xfrm>
            <a:off x="1" y="0"/>
            <a:ext cx="3718559" cy="6858000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205B88A-1BA9-4597-BFBC-FA7D86757917}"/>
              </a:ext>
            </a:extLst>
          </p:cNvPr>
          <p:cNvSpPr/>
          <p:nvPr/>
        </p:nvSpPr>
        <p:spPr>
          <a:xfrm>
            <a:off x="184199" y="109141"/>
            <a:ext cx="250651" cy="25065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자유형: 도형 41">
            <a:extLst>
              <a:ext uri="{FF2B5EF4-FFF2-40B4-BE49-F238E27FC236}">
                <a16:creationId xmlns:a16="http://schemas.microsoft.com/office/drawing/2014/main" id="{E2E5031B-68A9-4A51-AA1D-D1F52BA49095}"/>
              </a:ext>
            </a:extLst>
          </p:cNvPr>
          <p:cNvSpPr/>
          <p:nvPr/>
        </p:nvSpPr>
        <p:spPr>
          <a:xfrm>
            <a:off x="3278255" y="229697"/>
            <a:ext cx="440305" cy="631032"/>
          </a:xfrm>
          <a:custGeom>
            <a:avLst/>
            <a:gdLst>
              <a:gd name="connsiteX0" fmla="*/ 315516 w 440305"/>
              <a:gd name="connsiteY0" fmla="*/ 0 h 631032"/>
              <a:gd name="connsiteX1" fmla="*/ 438329 w 440305"/>
              <a:gd name="connsiteY1" fmla="*/ 24795 h 631032"/>
              <a:gd name="connsiteX2" fmla="*/ 440305 w 440305"/>
              <a:gd name="connsiteY2" fmla="*/ 25867 h 631032"/>
              <a:gd name="connsiteX3" fmla="*/ 440305 w 440305"/>
              <a:gd name="connsiteY3" fmla="*/ 605165 h 631032"/>
              <a:gd name="connsiteX4" fmla="*/ 438329 w 440305"/>
              <a:gd name="connsiteY4" fmla="*/ 606237 h 631032"/>
              <a:gd name="connsiteX5" fmla="*/ 315516 w 440305"/>
              <a:gd name="connsiteY5" fmla="*/ 631032 h 631032"/>
              <a:gd name="connsiteX6" fmla="*/ 0 w 440305"/>
              <a:gd name="connsiteY6" fmla="*/ 315516 h 631032"/>
              <a:gd name="connsiteX7" fmla="*/ 315516 w 440305"/>
              <a:gd name="connsiteY7" fmla="*/ 0 h 631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0305" h="631032">
                <a:moveTo>
                  <a:pt x="315516" y="0"/>
                </a:moveTo>
                <a:cubicBezTo>
                  <a:pt x="359080" y="0"/>
                  <a:pt x="400582" y="8829"/>
                  <a:pt x="438329" y="24795"/>
                </a:cubicBezTo>
                <a:lnTo>
                  <a:pt x="440305" y="25867"/>
                </a:lnTo>
                <a:lnTo>
                  <a:pt x="440305" y="605165"/>
                </a:lnTo>
                <a:lnTo>
                  <a:pt x="438329" y="606237"/>
                </a:lnTo>
                <a:cubicBezTo>
                  <a:pt x="400582" y="622203"/>
                  <a:pt x="359080" y="631032"/>
                  <a:pt x="315516" y="631032"/>
                </a:cubicBezTo>
                <a:cubicBezTo>
                  <a:pt x="141261" y="631032"/>
                  <a:pt x="0" y="489771"/>
                  <a:pt x="0" y="315516"/>
                </a:cubicBezTo>
                <a:cubicBezTo>
                  <a:pt x="0" y="141261"/>
                  <a:pt x="141261" y="0"/>
                  <a:pt x="315516" y="0"/>
                </a:cubicBezTo>
                <a:close/>
              </a:path>
            </a:pathLst>
          </a:cu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FED7C5-1BF9-4634-B244-153CC77D9BFA}"/>
              </a:ext>
            </a:extLst>
          </p:cNvPr>
          <p:cNvSpPr/>
          <p:nvPr/>
        </p:nvSpPr>
        <p:spPr>
          <a:xfrm>
            <a:off x="1274683" y="771200"/>
            <a:ext cx="631031" cy="631032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460ED3B-BCAC-4DCD-92E2-92B78A867DC3}"/>
              </a:ext>
            </a:extLst>
          </p:cNvPr>
          <p:cNvSpPr/>
          <p:nvPr/>
        </p:nvSpPr>
        <p:spPr>
          <a:xfrm>
            <a:off x="2313147" y="2946736"/>
            <a:ext cx="361713" cy="361713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547B175-0ACB-4FD9-B665-41ACDF19D6E6}"/>
              </a:ext>
            </a:extLst>
          </p:cNvPr>
          <p:cNvSpPr/>
          <p:nvPr/>
        </p:nvSpPr>
        <p:spPr>
          <a:xfrm>
            <a:off x="335709" y="1845551"/>
            <a:ext cx="254954" cy="254954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98FCB5A-0F66-44DE-A4E8-FFE68DE5A397}"/>
              </a:ext>
            </a:extLst>
          </p:cNvPr>
          <p:cNvSpPr/>
          <p:nvPr/>
        </p:nvSpPr>
        <p:spPr>
          <a:xfrm>
            <a:off x="70583" y="155017"/>
            <a:ext cx="120803" cy="355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2C8D5B-34AC-4F59-9C0B-E9686B3C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4" y="109141"/>
            <a:ext cx="6322219" cy="500062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집단감염으로 인한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사람들의 불안감 증가</a:t>
            </a:r>
          </a:p>
        </p:txBody>
      </p:sp>
      <p:sp>
        <p:nvSpPr>
          <p:cNvPr id="72" name="내용 개체 틀 71">
            <a:extLst>
              <a:ext uri="{FF2B5EF4-FFF2-40B4-BE49-F238E27FC236}">
                <a16:creationId xmlns:a16="http://schemas.microsoft.com/office/drawing/2014/main" id="{DEAEF856-86D0-4672-9D6C-C1E5BE27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2220" y="4991100"/>
            <a:ext cx="5356792" cy="1668781"/>
          </a:xfr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2DB4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네이버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검색된 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2DB4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‘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2DB4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2DB4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’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2DB4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키워드 </a:t>
            </a:r>
            <a:r>
              <a:rPr lang="ko-KR" altLang="en-US" sz="1400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검색량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추이</a:t>
            </a:r>
            <a:endParaRPr lang="en-US" altLang="ko-KR" sz="14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국내 첫 </a:t>
            </a:r>
            <a:r>
              <a:rPr lang="ko-KR" altLang="en-US" sz="1200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발발 후 급속도로 증가함</a:t>
            </a:r>
            <a:endParaRPr lang="en-US" altLang="ko-KR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 이후 점점 줄어들다가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2DB4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2DB4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신천지 집단감염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2DB4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2DB4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발발 후 또 다시 </a:t>
            </a:r>
            <a:r>
              <a:rPr lang="ko-KR" altLang="en-US" sz="1200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2DB4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검색량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2DB4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폭등</a:t>
            </a:r>
            <a:endParaRPr lang="en-US" altLang="ko-KR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2DB4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2DB4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 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집단감염으로 인한 사람들의 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불안감이 증가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함을 알 수 있음</a:t>
            </a:r>
            <a:endParaRPr kumimoji="0" lang="en-US" altLang="ko-KR" sz="1400" b="0" i="0" u="none" strike="noStrike" kern="120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FF5050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98DFB34-4E2A-40A2-A4F5-85AE093087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332" y="609203"/>
            <a:ext cx="5317679" cy="416064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33" name="타원 32">
            <a:extLst>
              <a:ext uri="{FF2B5EF4-FFF2-40B4-BE49-F238E27FC236}">
                <a16:creationId xmlns:a16="http://schemas.microsoft.com/office/drawing/2014/main" id="{CBDA3277-7CC3-401F-95DF-B55B9995F64D}"/>
              </a:ext>
            </a:extLst>
          </p:cNvPr>
          <p:cNvSpPr/>
          <p:nvPr/>
        </p:nvSpPr>
        <p:spPr>
          <a:xfrm>
            <a:off x="2896427" y="2328965"/>
            <a:ext cx="547430" cy="5474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6C0D4099-CCEA-4E07-AE1E-FB39CDBE523F}"/>
              </a:ext>
            </a:extLst>
          </p:cNvPr>
          <p:cNvSpPr/>
          <p:nvPr/>
        </p:nvSpPr>
        <p:spPr>
          <a:xfrm>
            <a:off x="1" y="6173376"/>
            <a:ext cx="273715" cy="547432"/>
          </a:xfrm>
          <a:custGeom>
            <a:avLst/>
            <a:gdLst>
              <a:gd name="connsiteX0" fmla="*/ 0 w 273715"/>
              <a:gd name="connsiteY0" fmla="*/ 0 h 547432"/>
              <a:gd name="connsiteX1" fmla="*/ 273715 w 273715"/>
              <a:gd name="connsiteY1" fmla="*/ 273716 h 547432"/>
              <a:gd name="connsiteX2" fmla="*/ 0 w 273715"/>
              <a:gd name="connsiteY2" fmla="*/ 547432 h 54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3715" h="547432">
                <a:moveTo>
                  <a:pt x="0" y="0"/>
                </a:moveTo>
                <a:cubicBezTo>
                  <a:pt x="151169" y="0"/>
                  <a:pt x="273715" y="122547"/>
                  <a:pt x="273715" y="273716"/>
                </a:cubicBezTo>
                <a:cubicBezTo>
                  <a:pt x="273715" y="424885"/>
                  <a:pt x="151169" y="547432"/>
                  <a:pt x="0" y="547432"/>
                </a:cubicBezTo>
                <a:close/>
              </a:path>
            </a:pathLst>
          </a:cu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46" name="그림 45" descr="사람, 노트북, 컴퓨터, 테이블이(가) 표시된 사진&#10;&#10;자동 생성된 설명">
            <a:extLst>
              <a:ext uri="{FF2B5EF4-FFF2-40B4-BE49-F238E27FC236}">
                <a16:creationId xmlns:a16="http://schemas.microsoft.com/office/drawing/2014/main" id="{9C1D250C-BE7A-4426-839A-23C7EBEF9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9524" y="3072566"/>
            <a:ext cx="4730673" cy="3179012"/>
          </a:xfrm>
          <a:custGeom>
            <a:avLst/>
            <a:gdLst>
              <a:gd name="connsiteX0" fmla="*/ 4368959 w 4730673"/>
              <a:gd name="connsiteY0" fmla="*/ 0 h 3179012"/>
              <a:gd name="connsiteX1" fmla="*/ 4730673 w 4730673"/>
              <a:gd name="connsiteY1" fmla="*/ 0 h 3179012"/>
              <a:gd name="connsiteX2" fmla="*/ 4730673 w 4730673"/>
              <a:gd name="connsiteY2" fmla="*/ 3179012 h 3179012"/>
              <a:gd name="connsiteX3" fmla="*/ 4368959 w 4730673"/>
              <a:gd name="connsiteY3" fmla="*/ 3179012 h 3179012"/>
              <a:gd name="connsiteX4" fmla="*/ 0 w 4730673"/>
              <a:gd name="connsiteY4" fmla="*/ 0 h 3179012"/>
              <a:gd name="connsiteX5" fmla="*/ 4056736 w 4730673"/>
              <a:gd name="connsiteY5" fmla="*/ 0 h 3179012"/>
              <a:gd name="connsiteX6" fmla="*/ 4056736 w 4730673"/>
              <a:gd name="connsiteY6" fmla="*/ 3179012 h 3179012"/>
              <a:gd name="connsiteX7" fmla="*/ 0 w 4730673"/>
              <a:gd name="connsiteY7" fmla="*/ 3179012 h 317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30673" h="3179012">
                <a:moveTo>
                  <a:pt x="4368959" y="0"/>
                </a:moveTo>
                <a:lnTo>
                  <a:pt x="4730673" y="0"/>
                </a:lnTo>
                <a:lnTo>
                  <a:pt x="4730673" y="3179012"/>
                </a:lnTo>
                <a:lnTo>
                  <a:pt x="4368959" y="3179012"/>
                </a:lnTo>
                <a:close/>
                <a:moveTo>
                  <a:pt x="0" y="0"/>
                </a:moveTo>
                <a:lnTo>
                  <a:pt x="4056736" y="0"/>
                </a:lnTo>
                <a:lnTo>
                  <a:pt x="4056736" y="3179012"/>
                </a:lnTo>
                <a:lnTo>
                  <a:pt x="0" y="317901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68684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사람, 군중, 사람들, 그룹이(가) 표시된 사진&#10;&#10;자동 생성된 설명">
            <a:extLst>
              <a:ext uri="{FF2B5EF4-FFF2-40B4-BE49-F238E27FC236}">
                <a16:creationId xmlns:a16="http://schemas.microsoft.com/office/drawing/2014/main" id="{4C300C16-E0CB-4BA4-A8A4-EA609B32D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1532"/>
            <a:ext cx="12187699" cy="56578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6613FD7-63C5-475B-8BBA-5DD4E05E6194}"/>
              </a:ext>
            </a:extLst>
          </p:cNvPr>
          <p:cNvSpPr/>
          <p:nvPr/>
        </p:nvSpPr>
        <p:spPr>
          <a:xfrm>
            <a:off x="1394460" y="2613660"/>
            <a:ext cx="2270760" cy="2270760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3118F8-4E3C-4091-BE27-C0D3A29B4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9239" y="3888740"/>
            <a:ext cx="6957060" cy="2134235"/>
          </a:xfrm>
          <a:ln w="158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감염 경로를 보면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800" dirty="0"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집단감염이 </a:t>
            </a:r>
            <a:r>
              <a:rPr lang="en-US" altLang="ko-KR" sz="1800" dirty="0"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69.22%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과반수를 차지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buNone/>
            </a:pP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집단 감염이 구체적으로 얼마나 국내 코로나 확산에 영향을 끼쳤는지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집단감염자 세부 분석을 통해 알아보도록 한다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51A56CE-6F13-4A45-8AEE-994BF40A2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490" y="2925842"/>
            <a:ext cx="2552700" cy="1593375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집단감염자</a:t>
            </a:r>
            <a:b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세부 분석 필요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9AEF9C9-E273-4A97-92AA-2CF26D724F73}"/>
              </a:ext>
            </a:extLst>
          </p:cNvPr>
          <p:cNvSpPr/>
          <p:nvPr/>
        </p:nvSpPr>
        <p:spPr>
          <a:xfrm>
            <a:off x="978224" y="4500083"/>
            <a:ext cx="757477" cy="757477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8E120512-CB77-4C0F-9EA3-A0401AF00DD6}"/>
              </a:ext>
            </a:extLst>
          </p:cNvPr>
          <p:cNvCxnSpPr>
            <a:cxnSpLocks/>
          </p:cNvCxnSpPr>
          <p:nvPr/>
        </p:nvCxnSpPr>
        <p:spPr>
          <a:xfrm>
            <a:off x="784860" y="4389120"/>
            <a:ext cx="1127760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EE619A44-291A-4237-9BEC-9515BF18842B}"/>
              </a:ext>
            </a:extLst>
          </p:cNvPr>
          <p:cNvCxnSpPr>
            <a:cxnSpLocks/>
          </p:cNvCxnSpPr>
          <p:nvPr/>
        </p:nvCxnSpPr>
        <p:spPr>
          <a:xfrm>
            <a:off x="1813560" y="4322561"/>
            <a:ext cx="0" cy="111252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18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4695058-96D7-4ADE-BDC0-A638FA1EF3D7}"/>
              </a:ext>
            </a:extLst>
          </p:cNvPr>
          <p:cNvSpPr/>
          <p:nvPr/>
        </p:nvSpPr>
        <p:spPr>
          <a:xfrm>
            <a:off x="0" y="0"/>
            <a:ext cx="12192000" cy="4565188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FED7C5-1BF9-4634-B244-153CC77D9BFA}"/>
              </a:ext>
            </a:extLst>
          </p:cNvPr>
          <p:cNvSpPr/>
          <p:nvPr/>
        </p:nvSpPr>
        <p:spPr>
          <a:xfrm>
            <a:off x="11170561" y="2250075"/>
            <a:ext cx="631031" cy="631032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205B88A-1BA9-4597-BFBC-FA7D86757917}"/>
              </a:ext>
            </a:extLst>
          </p:cNvPr>
          <p:cNvSpPr/>
          <p:nvPr/>
        </p:nvSpPr>
        <p:spPr>
          <a:xfrm>
            <a:off x="5544126" y="109141"/>
            <a:ext cx="250651" cy="25065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0367976-832F-4FC1-BAF9-88006493743E}"/>
              </a:ext>
            </a:extLst>
          </p:cNvPr>
          <p:cNvSpPr/>
          <p:nvPr/>
        </p:nvSpPr>
        <p:spPr>
          <a:xfrm>
            <a:off x="823360" y="-178132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460ED3B-BCAC-4DCD-92E2-92B78A867DC3}"/>
              </a:ext>
            </a:extLst>
          </p:cNvPr>
          <p:cNvSpPr/>
          <p:nvPr/>
        </p:nvSpPr>
        <p:spPr>
          <a:xfrm>
            <a:off x="11620736" y="-132015"/>
            <a:ext cx="361713" cy="361713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98FCB5A-0F66-44DE-A4E8-FFE68DE5A397}"/>
              </a:ext>
            </a:extLst>
          </p:cNvPr>
          <p:cNvSpPr/>
          <p:nvPr/>
        </p:nvSpPr>
        <p:spPr>
          <a:xfrm>
            <a:off x="70583" y="155017"/>
            <a:ext cx="120803" cy="355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2C8D5B-34AC-4F59-9C0B-E9686B3C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4" y="109141"/>
            <a:ext cx="8586676" cy="500062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집단 감염자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들이 방문한 장소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CD2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1" name="그림 20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76062E24-F75B-4C47-8109-153B770A4D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82" t="10187" r="22153" b="1866"/>
          <a:stretch/>
        </p:blipFill>
        <p:spPr>
          <a:xfrm>
            <a:off x="7402491" y="718344"/>
            <a:ext cx="4018100" cy="4018100"/>
          </a:xfrm>
          <a:custGeom>
            <a:avLst/>
            <a:gdLst>
              <a:gd name="connsiteX0" fmla="*/ 2451412 w 4902824"/>
              <a:gd name="connsiteY0" fmla="*/ 0 h 4902824"/>
              <a:gd name="connsiteX1" fmla="*/ 4902824 w 4902824"/>
              <a:gd name="connsiteY1" fmla="*/ 2451412 h 4902824"/>
              <a:gd name="connsiteX2" fmla="*/ 2451412 w 4902824"/>
              <a:gd name="connsiteY2" fmla="*/ 4902824 h 4902824"/>
              <a:gd name="connsiteX3" fmla="*/ 0 w 4902824"/>
              <a:gd name="connsiteY3" fmla="*/ 2451412 h 4902824"/>
              <a:gd name="connsiteX4" fmla="*/ 2451412 w 4902824"/>
              <a:gd name="connsiteY4" fmla="*/ 0 h 490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02824" h="4902824">
                <a:moveTo>
                  <a:pt x="2451412" y="0"/>
                </a:moveTo>
                <a:cubicBezTo>
                  <a:pt x="3805289" y="0"/>
                  <a:pt x="4902824" y="1097535"/>
                  <a:pt x="4902824" y="2451412"/>
                </a:cubicBezTo>
                <a:cubicBezTo>
                  <a:pt x="4902824" y="3805289"/>
                  <a:pt x="3805289" y="4902824"/>
                  <a:pt x="2451412" y="4902824"/>
                </a:cubicBezTo>
                <a:cubicBezTo>
                  <a:pt x="1097535" y="4902824"/>
                  <a:pt x="0" y="3805289"/>
                  <a:pt x="0" y="2451412"/>
                </a:cubicBezTo>
                <a:cubicBezTo>
                  <a:pt x="0" y="1097535"/>
                  <a:pt x="1097535" y="0"/>
                  <a:pt x="2451412" y="0"/>
                </a:cubicBezTo>
                <a:close/>
              </a:path>
            </a:pathLst>
          </a:custGeom>
          <a:ln w="19050">
            <a:solidFill>
              <a:srgbClr val="FF5050"/>
            </a:solidFill>
            <a:prstDash val="sysDash"/>
          </a:ln>
        </p:spPr>
      </p:pic>
      <p:sp>
        <p:nvSpPr>
          <p:cNvPr id="22" name="타원 21">
            <a:extLst>
              <a:ext uri="{FF2B5EF4-FFF2-40B4-BE49-F238E27FC236}">
                <a16:creationId xmlns:a16="http://schemas.microsoft.com/office/drawing/2014/main" id="{06B08D3E-9315-46F0-9DD6-B4C9259E8BA8}"/>
              </a:ext>
            </a:extLst>
          </p:cNvPr>
          <p:cNvSpPr/>
          <p:nvPr/>
        </p:nvSpPr>
        <p:spPr>
          <a:xfrm>
            <a:off x="6118981" y="1669120"/>
            <a:ext cx="500061" cy="500062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지도, 텍스트이(가) 표시된 사진&#10;&#10;자동 생성된 설명">
            <a:extLst>
              <a:ext uri="{FF2B5EF4-FFF2-40B4-BE49-F238E27FC236}">
                <a16:creationId xmlns:a16="http://schemas.microsoft.com/office/drawing/2014/main" id="{78F84888-8286-4DC2-ACFC-EFF01E68B3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91" y="1146406"/>
            <a:ext cx="5792121" cy="4565188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69C0596-3B7C-43A6-8921-7D46931210FA}"/>
              </a:ext>
            </a:extLst>
          </p:cNvPr>
          <p:cNvCxnSpPr>
            <a:cxnSpLocks/>
          </p:cNvCxnSpPr>
          <p:nvPr/>
        </p:nvCxnSpPr>
        <p:spPr>
          <a:xfrm flipV="1">
            <a:off x="2237678" y="788020"/>
            <a:ext cx="6487222" cy="810323"/>
          </a:xfrm>
          <a:prstGeom prst="line">
            <a:avLst/>
          </a:prstGeom>
          <a:ln w="19050">
            <a:solidFill>
              <a:srgbClr val="FF5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내용 개체 틀 71">
            <a:extLst>
              <a:ext uri="{FF2B5EF4-FFF2-40B4-BE49-F238E27FC236}">
                <a16:creationId xmlns:a16="http://schemas.microsoft.com/office/drawing/2014/main" id="{DEAEF856-86D0-4672-9D6C-C1E5BE27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9837" y="4536441"/>
            <a:ext cx="5363407" cy="1819541"/>
          </a:xfrm>
        </p:spPr>
        <p:txBody>
          <a:bodyPr anchor="ctr">
            <a:norm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집단 내 감염자들이 서울 내 방문한 장소</a:t>
            </a:r>
            <a:endParaRPr lang="en-US" altLang="ko-KR" sz="14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단순히 집단 감염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감염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끝나는 것이 아닌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많은 사람들과 접촉하게 됨으로써 </a:t>
            </a:r>
            <a:r>
              <a:rPr lang="en-US" altLang="ko-KR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</a:t>
            </a:r>
            <a:r>
              <a:rPr lang="ko-KR" altLang="en-US" sz="14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차감염이 일어나게 됨</a:t>
            </a:r>
            <a:endParaRPr lang="en-US" altLang="ko-KR" sz="140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FF505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21278CAF-7486-4A14-9D9A-182C2ED48358}"/>
              </a:ext>
            </a:extLst>
          </p:cNvPr>
          <p:cNvSpPr/>
          <p:nvPr/>
        </p:nvSpPr>
        <p:spPr>
          <a:xfrm>
            <a:off x="7037362" y="3749018"/>
            <a:ext cx="500061" cy="500062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B7B74BA8-03BF-415F-A16E-1356337F1743}"/>
              </a:ext>
            </a:extLst>
          </p:cNvPr>
          <p:cNvCxnSpPr>
            <a:cxnSpLocks/>
          </p:cNvCxnSpPr>
          <p:nvPr/>
        </p:nvCxnSpPr>
        <p:spPr>
          <a:xfrm>
            <a:off x="2237678" y="2051824"/>
            <a:ext cx="6096000" cy="2408664"/>
          </a:xfrm>
          <a:prstGeom prst="line">
            <a:avLst/>
          </a:prstGeom>
          <a:ln w="19050">
            <a:solidFill>
              <a:srgbClr val="FF5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타원 32">
            <a:extLst>
              <a:ext uri="{FF2B5EF4-FFF2-40B4-BE49-F238E27FC236}">
                <a16:creationId xmlns:a16="http://schemas.microsoft.com/office/drawing/2014/main" id="{0CEC1F0E-E67F-4697-93EF-AD7985760206}"/>
              </a:ext>
            </a:extLst>
          </p:cNvPr>
          <p:cNvSpPr/>
          <p:nvPr/>
        </p:nvSpPr>
        <p:spPr>
          <a:xfrm>
            <a:off x="6844880" y="3498986"/>
            <a:ext cx="250031" cy="250032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BF7D45A2-5F96-4448-A957-10240940F2FF}"/>
              </a:ext>
            </a:extLst>
          </p:cNvPr>
          <p:cNvGrpSpPr/>
          <p:nvPr/>
        </p:nvGrpSpPr>
        <p:grpSpPr>
          <a:xfrm>
            <a:off x="0" y="1"/>
            <a:ext cx="7208204" cy="5887844"/>
            <a:chOff x="0" y="0"/>
            <a:chExt cx="7208204" cy="6356195"/>
          </a:xfrm>
        </p:grpSpPr>
        <p:sp>
          <p:nvSpPr>
            <p:cNvPr id="7" name="평행 사변형 6">
              <a:extLst>
                <a:ext uri="{FF2B5EF4-FFF2-40B4-BE49-F238E27FC236}">
                  <a16:creationId xmlns:a16="http://schemas.microsoft.com/office/drawing/2014/main" id="{D8F4D0B5-E0DF-4F4B-AD0C-E5FDA382C210}"/>
                </a:ext>
              </a:extLst>
            </p:cNvPr>
            <p:cNvSpPr/>
            <p:nvPr/>
          </p:nvSpPr>
          <p:spPr>
            <a:xfrm>
              <a:off x="4510305" y="0"/>
              <a:ext cx="2697899" cy="6356195"/>
            </a:xfrm>
            <a:prstGeom prst="parallelogram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4695058-96D7-4ADE-BDC0-A638FA1EF3D7}"/>
                </a:ext>
              </a:extLst>
            </p:cNvPr>
            <p:cNvSpPr/>
            <p:nvPr/>
          </p:nvSpPr>
          <p:spPr>
            <a:xfrm>
              <a:off x="0" y="0"/>
              <a:ext cx="6528315" cy="6356195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타원 12">
            <a:extLst>
              <a:ext uri="{FF2B5EF4-FFF2-40B4-BE49-F238E27FC236}">
                <a16:creationId xmlns:a16="http://schemas.microsoft.com/office/drawing/2014/main" id="{C205B88A-1BA9-4597-BFBC-FA7D86757917}"/>
              </a:ext>
            </a:extLst>
          </p:cNvPr>
          <p:cNvSpPr/>
          <p:nvPr/>
        </p:nvSpPr>
        <p:spPr>
          <a:xfrm>
            <a:off x="5544126" y="109141"/>
            <a:ext cx="250651" cy="25065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0367976-832F-4FC1-BAF9-88006493743E}"/>
              </a:ext>
            </a:extLst>
          </p:cNvPr>
          <p:cNvSpPr/>
          <p:nvPr/>
        </p:nvSpPr>
        <p:spPr>
          <a:xfrm>
            <a:off x="823360" y="229698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FED7C5-1BF9-4634-B244-153CC77D9BFA}"/>
              </a:ext>
            </a:extLst>
          </p:cNvPr>
          <p:cNvSpPr/>
          <p:nvPr/>
        </p:nvSpPr>
        <p:spPr>
          <a:xfrm>
            <a:off x="4510305" y="5055800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98FCB5A-0F66-44DE-A4E8-FFE68DE5A397}"/>
              </a:ext>
            </a:extLst>
          </p:cNvPr>
          <p:cNvSpPr/>
          <p:nvPr/>
        </p:nvSpPr>
        <p:spPr>
          <a:xfrm>
            <a:off x="70583" y="155017"/>
            <a:ext cx="120803" cy="355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내용 개체 틀 71">
            <a:extLst>
              <a:ext uri="{FF2B5EF4-FFF2-40B4-BE49-F238E27FC236}">
                <a16:creationId xmlns:a16="http://schemas.microsoft.com/office/drawing/2014/main" id="{DEAEF856-86D0-4672-9D6C-C1E5BE27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8314" y="5033631"/>
            <a:ext cx="5663685" cy="675370"/>
          </a:xfr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신천지 교회 내 집단 감염자들이 방문한 장소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대구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경상도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592BD566-DABE-4324-B42C-F21637976843}"/>
              </a:ext>
            </a:extLst>
          </p:cNvPr>
          <p:cNvSpPr/>
          <p:nvPr/>
        </p:nvSpPr>
        <p:spPr>
          <a:xfrm>
            <a:off x="233599" y="4757447"/>
            <a:ext cx="362499" cy="362499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내용 개체 틀 4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2CA6BD7E-5B04-4FBA-A175-FE23C54438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4" t="9162" r="10983" b="1656"/>
          <a:stretch/>
        </p:blipFill>
        <p:spPr>
          <a:xfrm>
            <a:off x="191386" y="1373337"/>
            <a:ext cx="6369877" cy="3571530"/>
          </a:xfrm>
          <a:prstGeom prst="rect">
            <a:avLst/>
          </a:prstGeom>
        </p:spPr>
      </p:pic>
      <p:pic>
        <p:nvPicPr>
          <p:cNvPr id="23" name="그림 22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512CFAE6-A6E4-4651-9C43-065EA28B93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6796" y="1643039"/>
            <a:ext cx="3854866" cy="303212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B2C8D5B-34AC-4F59-9C0B-E9686B3C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4" y="109141"/>
            <a:ext cx="11117074" cy="500062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이태원 클럽 감염자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서울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및 신천지 교회 집단감염자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경상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999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999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999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들의 방문 장소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E986E8-9CB5-4645-A76E-3295969625DA}"/>
              </a:ext>
            </a:extLst>
          </p:cNvPr>
          <p:cNvSpPr txBox="1"/>
          <p:nvPr/>
        </p:nvSpPr>
        <p:spPr>
          <a:xfrm>
            <a:off x="251449" y="5033631"/>
            <a:ext cx="6025417" cy="342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0" i="0" dirty="0">
                <a:solidFill>
                  <a:schemeClr val="bg1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이태원 클럽 감염자들이 서울 내 방문한 장소</a:t>
            </a:r>
            <a:endParaRPr lang="ko-KR" altLang="en-US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C944A4-74E3-4429-94DB-9FDAD7F3D221}"/>
              </a:ext>
            </a:extLst>
          </p:cNvPr>
          <p:cNvSpPr txBox="1"/>
          <p:nvPr/>
        </p:nvSpPr>
        <p:spPr>
          <a:xfrm>
            <a:off x="3037310" y="5989264"/>
            <a:ext cx="61173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FF5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“</a:t>
            </a:r>
            <a:endParaRPr lang="en-US" altLang="ko-KR" sz="1600" dirty="0">
              <a:solidFill>
                <a:srgbClr val="FF505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16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코로나</a:t>
            </a:r>
            <a:r>
              <a:rPr lang="en-US" altLang="ko-KR" sz="16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19 </a:t>
            </a:r>
            <a:r>
              <a:rPr lang="ko-KR" altLang="en-US" sz="16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집단감염을 막고</a:t>
            </a:r>
            <a:r>
              <a:rPr lang="en-US" altLang="ko-KR" sz="16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더 나아가 </a:t>
            </a:r>
            <a:r>
              <a:rPr lang="en-US" altLang="ko-KR" sz="16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</a:t>
            </a:r>
            <a:r>
              <a:rPr lang="ko-KR" altLang="en-US" sz="16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차감염을 막기 위한 방안이 필요</a:t>
            </a:r>
            <a:endParaRPr lang="en-US" altLang="ko-KR" sz="1600" dirty="0">
              <a:solidFill>
                <a:srgbClr val="FF505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1600" dirty="0">
                <a:solidFill>
                  <a:srgbClr val="FF5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</a:t>
            </a:r>
            <a:endParaRPr lang="ko-KR" altLang="en-US" sz="1600" dirty="0">
              <a:solidFill>
                <a:srgbClr val="FF5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9522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4695058-96D7-4ADE-BDC0-A638FA1EF3D7}"/>
              </a:ext>
            </a:extLst>
          </p:cNvPr>
          <p:cNvSpPr/>
          <p:nvPr/>
        </p:nvSpPr>
        <p:spPr>
          <a:xfrm>
            <a:off x="0" y="-1"/>
            <a:ext cx="12192000" cy="4824761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8FED7C5-1BF9-4634-B244-153CC77D9BFA}"/>
              </a:ext>
            </a:extLst>
          </p:cNvPr>
          <p:cNvSpPr/>
          <p:nvPr/>
        </p:nvSpPr>
        <p:spPr>
          <a:xfrm>
            <a:off x="10568392" y="2250075"/>
            <a:ext cx="631031" cy="631032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205B88A-1BA9-4597-BFBC-FA7D86757917}"/>
              </a:ext>
            </a:extLst>
          </p:cNvPr>
          <p:cNvSpPr/>
          <p:nvPr/>
        </p:nvSpPr>
        <p:spPr>
          <a:xfrm>
            <a:off x="5544126" y="109141"/>
            <a:ext cx="250651" cy="25065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0367976-832F-4FC1-BAF9-88006493743E}"/>
              </a:ext>
            </a:extLst>
          </p:cNvPr>
          <p:cNvSpPr/>
          <p:nvPr/>
        </p:nvSpPr>
        <p:spPr>
          <a:xfrm>
            <a:off x="823360" y="-178132"/>
            <a:ext cx="631031" cy="631031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460ED3B-BCAC-4DCD-92E2-92B78A867DC3}"/>
              </a:ext>
            </a:extLst>
          </p:cNvPr>
          <p:cNvSpPr/>
          <p:nvPr/>
        </p:nvSpPr>
        <p:spPr>
          <a:xfrm>
            <a:off x="11620736" y="-132015"/>
            <a:ext cx="361713" cy="361713"/>
          </a:xfrm>
          <a:prstGeom prst="ellipse">
            <a:avLst/>
          </a:prstGeom>
          <a:solidFill>
            <a:srgbClr val="33CCC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98FCB5A-0F66-44DE-A4E8-FFE68DE5A397}"/>
              </a:ext>
            </a:extLst>
          </p:cNvPr>
          <p:cNvSpPr/>
          <p:nvPr/>
        </p:nvSpPr>
        <p:spPr>
          <a:xfrm>
            <a:off x="70583" y="155017"/>
            <a:ext cx="120803" cy="355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내용 개체 틀 71">
            <a:extLst>
              <a:ext uri="{FF2B5EF4-FFF2-40B4-BE49-F238E27FC236}">
                <a16:creationId xmlns:a16="http://schemas.microsoft.com/office/drawing/2014/main" id="{DEAEF856-86D0-4672-9D6C-C1E5BE27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66385" y="2893322"/>
            <a:ext cx="8643933" cy="1422856"/>
          </a:xfrm>
        </p:spPr>
        <p:txBody>
          <a:bodyPr>
            <a:normAutofit fontScale="92500" lnSpcReduction="10000"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5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사회적 거리두기 캠페인</a:t>
            </a:r>
            <a:endParaRPr lang="en-US" altLang="ko-KR" sz="15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2020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22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 2020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endParaRPr lang="en-US" altLang="ko-KR" sz="13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2020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 2020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CD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endParaRPr lang="en-US" altLang="ko-KR" sz="130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FFCD2D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2020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 2020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3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FF5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endParaRPr lang="en-US" altLang="ko-KR" sz="130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FF50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 descr="스크린샷, 방이(가) 표시된 사진&#10;&#10;자동 생성된 설명">
            <a:extLst>
              <a:ext uri="{FF2B5EF4-FFF2-40B4-BE49-F238E27FC236}">
                <a16:creationId xmlns:a16="http://schemas.microsoft.com/office/drawing/2014/main" id="{6910014B-4885-4220-B4C4-56D7EF41BB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"/>
          <a:stretch/>
        </p:blipFill>
        <p:spPr>
          <a:xfrm>
            <a:off x="5385827" y="1195882"/>
            <a:ext cx="5185530" cy="1099476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582D4845-4EF3-4944-BCE7-915C33332A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360" y="718345"/>
            <a:ext cx="3223419" cy="3922392"/>
          </a:xfrm>
          <a:prstGeom prst="rect">
            <a:avLst/>
          </a:prstGeom>
          <a:effectLst>
            <a:outerShdw blurRad="50800" dist="38100" dir="2700000" algn="tl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B2C8D5B-34AC-4F59-9C0B-E9686B3C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4" y="109141"/>
            <a:ext cx="8586676" cy="500062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국내 코로나 관련 정책 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D2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사회적 거리두기 캠페인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65C32C-D0BF-4604-B0BC-C74A8D008790}"/>
              </a:ext>
            </a:extLst>
          </p:cNvPr>
          <p:cNvSpPr/>
          <p:nvPr/>
        </p:nvSpPr>
        <p:spPr>
          <a:xfrm>
            <a:off x="6467707" y="2679541"/>
            <a:ext cx="3223419" cy="1799448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558FF0-3B4F-4BE8-96A0-3852CB7F826B}"/>
              </a:ext>
            </a:extLst>
          </p:cNvPr>
          <p:cNvSpPr txBox="1"/>
          <p:nvPr/>
        </p:nvSpPr>
        <p:spPr>
          <a:xfrm>
            <a:off x="1698001" y="5292786"/>
            <a:ext cx="87959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국내 코로나 관련 정책 중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사람들의 유동성을 제한하는 것은 </a:t>
            </a:r>
            <a:r>
              <a:rPr lang="en-US" altLang="ko-KR" sz="16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‘</a:t>
            </a:r>
            <a:r>
              <a:rPr lang="ko-KR" altLang="en-US" sz="16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사회적 거리두기</a:t>
            </a:r>
            <a:r>
              <a:rPr lang="en-US" altLang="ko-KR" sz="1600" dirty="0">
                <a:solidFill>
                  <a:srgbClr val="FF5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’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가장 연관이 높다고 판단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사회적 거리두기 캠페인 관련 데이터 분석</a:t>
            </a:r>
          </a:p>
        </p:txBody>
      </p:sp>
    </p:spTree>
    <p:extLst>
      <p:ext uri="{BB962C8B-B14F-4D97-AF65-F5344CB8AC3E}">
        <p14:creationId xmlns:p14="http://schemas.microsoft.com/office/powerpoint/2010/main" val="2839754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1766</TotalTime>
  <Words>1153</Words>
  <Application>Microsoft Office PowerPoint</Application>
  <PresentationFormat>와이드스크린</PresentationFormat>
  <Paragraphs>172</Paragraphs>
  <Slides>14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나눔고딕</vt:lpstr>
      <vt:lpstr>나눔스퀘어 Bold</vt:lpstr>
      <vt:lpstr>나눔스퀘어 ExtraBold</vt:lpstr>
      <vt:lpstr>맑은 고딕</vt:lpstr>
      <vt:lpstr>Arial</vt:lpstr>
      <vt:lpstr>Office 테마</vt:lpstr>
      <vt:lpstr>COVID-19, 집단감염 데이터 분석을 통한 정부 정책의 실효성</vt:lpstr>
      <vt:lpstr>코로나19, 집단감염의 심각성</vt:lpstr>
      <vt:lpstr>코로나19 확진자 감염 경로</vt:lpstr>
      <vt:lpstr>집단감염으로 인한 사회적, 경제적 손실 발생</vt:lpstr>
      <vt:lpstr>집단감염으로 인한 사람들의 불안감 증가</vt:lpstr>
      <vt:lpstr>집단감염자 세부 분석 필요</vt:lpstr>
      <vt:lpstr>코로나 집단 감염자들이 방문한 장소</vt:lpstr>
      <vt:lpstr>이태원 클럽 감염자(서울) 및 신천지 교회 집단감염자(경상도)들의 방문 장소</vt:lpstr>
      <vt:lpstr>국내 코로나 관련 정책 - 사회적 거리두기 캠페인</vt:lpstr>
      <vt:lpstr>연령대 별 당일 코로나 확진자 수(2020. 03. 15 ~ 2020. 05. 21)</vt:lpstr>
      <vt:lpstr>코로나19 확진자들의 방문 장소</vt:lpstr>
      <vt:lpstr>연령대 별 사람들의 유동 정도 (2020. 01. 01 ~ 2020. 05. 31)</vt:lpstr>
      <vt:lpstr>기간 별(사회적 거리두기 캠페인 중심) 당일 코로나 확진자 및 사망자</vt:lpstr>
      <vt:lpstr>결론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COVID-19, 집단 감염 데이터 분석을 통한 정부정책의 실효성</dc:title>
  <dc:creator>김소연</dc:creator>
  <cp:lastModifiedBy>김소연</cp:lastModifiedBy>
  <cp:revision>68</cp:revision>
  <dcterms:created xsi:type="dcterms:W3CDTF">2020-09-07T00:12:21Z</dcterms:created>
  <dcterms:modified xsi:type="dcterms:W3CDTF">2020-09-08T07:59:35Z</dcterms:modified>
</cp:coreProperties>
</file>

<file path=docProps/thumbnail.jpeg>
</file>